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2" r:id="rId2"/>
    <p:sldMasterId id="2147483715" r:id="rId3"/>
    <p:sldMasterId id="2147483728" r:id="rId4"/>
  </p:sldMasterIdLst>
  <p:notesMasterIdLst>
    <p:notesMasterId r:id="rId16"/>
  </p:notesMasterIdLst>
  <p:handoutMasterIdLst>
    <p:handoutMasterId r:id="rId17"/>
  </p:handoutMasterIdLst>
  <p:sldIdLst>
    <p:sldId id="256" r:id="rId5"/>
    <p:sldId id="261" r:id="rId6"/>
    <p:sldId id="264" r:id="rId7"/>
    <p:sldId id="273" r:id="rId8"/>
    <p:sldId id="265" r:id="rId9"/>
    <p:sldId id="274" r:id="rId10"/>
    <p:sldId id="277" r:id="rId11"/>
    <p:sldId id="258" r:id="rId12"/>
    <p:sldId id="260" r:id="rId13"/>
    <p:sldId id="259" r:id="rId14"/>
    <p:sldId id="275" r:id="rId1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etta Kreck" initials="v" lastIdx="5" clrIdx="0">
    <p:extLst>
      <p:ext uri="{19B8F6BF-5375-455C-9EA6-DF929625EA0E}">
        <p15:presenceInfo xmlns:p15="http://schemas.microsoft.com/office/powerpoint/2012/main" userId="Joetta Krec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EFF3"/>
    <a:srgbClr val="5C7891"/>
    <a:srgbClr val="98B986"/>
    <a:srgbClr val="D5D0DA"/>
    <a:srgbClr val="7C6E8B"/>
    <a:srgbClr val="E1DBE5"/>
    <a:srgbClr val="CFAF4D"/>
    <a:srgbClr val="F9F5E7"/>
    <a:srgbClr val="D3B455"/>
    <a:srgbClr val="5B779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794" autoAdjust="0"/>
  </p:normalViewPr>
  <p:slideViewPr>
    <p:cSldViewPr snapToGrid="0">
      <p:cViewPr varScale="1">
        <p:scale>
          <a:sx n="102" d="100"/>
          <a:sy n="102" d="100"/>
        </p:scale>
        <p:origin x="126" y="240"/>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9B639D44-9C93-4A05-A66B-74567E1BB7FA}" type="datetimeFigureOut">
              <a:rPr lang="en-US" smtClean="0"/>
              <a:t>2/28/2022</a:t>
            </a:fld>
            <a:endParaRPr lang="en-US" dirty="0"/>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1FA09AF3-F450-4F1A-8647-DF16E27434C2}" type="slidenum">
              <a:rPr lang="en-US" smtClean="0"/>
              <a:t>‹#›</a:t>
            </a:fld>
            <a:endParaRPr lang="en-US" dirty="0"/>
          </a:p>
        </p:txBody>
      </p:sp>
    </p:spTree>
    <p:extLst>
      <p:ext uri="{BB962C8B-B14F-4D97-AF65-F5344CB8AC3E}">
        <p14:creationId xmlns:p14="http://schemas.microsoft.com/office/powerpoint/2010/main" val="229704257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png>
</file>

<file path=ppt/media/image5.png>
</file>

<file path=ppt/media/image6.jpeg>
</file>

<file path=ppt/media/image7.tiff>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EEF6EBCA-0EEC-4923-9E42-F0A168E0E42A}" type="datetimeFigureOut">
              <a:rPr lang="en-US" smtClean="0"/>
              <a:t>2/28/2022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AC791F34-906A-494C-A651-EA3F6BD856DD}" type="slidenum">
              <a:rPr lang="en-US" smtClean="0"/>
              <a:t>‹#›</a:t>
            </a:fld>
            <a:endParaRPr lang="en-US" dirty="0"/>
          </a:p>
        </p:txBody>
      </p:sp>
    </p:spTree>
    <p:extLst>
      <p:ext uri="{BB962C8B-B14F-4D97-AF65-F5344CB8AC3E}">
        <p14:creationId xmlns:p14="http://schemas.microsoft.com/office/powerpoint/2010/main" val="26382649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C791F34-906A-494C-A651-EA3F6BD856DD}" type="slidenum">
              <a:rPr lang="en-US" smtClean="0"/>
              <a:t>1</a:t>
            </a:fld>
            <a:endParaRPr lang="en-US" dirty="0"/>
          </a:p>
        </p:txBody>
      </p:sp>
    </p:spTree>
    <p:extLst>
      <p:ext uri="{BB962C8B-B14F-4D97-AF65-F5344CB8AC3E}">
        <p14:creationId xmlns:p14="http://schemas.microsoft.com/office/powerpoint/2010/main" val="32992168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C791F34-906A-494C-A651-EA3F6BD856DD}" type="slidenum">
              <a:rPr lang="en-US" smtClean="0"/>
              <a:t>8</a:t>
            </a:fld>
            <a:endParaRPr lang="en-US" dirty="0"/>
          </a:p>
        </p:txBody>
      </p:sp>
    </p:spTree>
    <p:extLst>
      <p:ext uri="{BB962C8B-B14F-4D97-AF65-F5344CB8AC3E}">
        <p14:creationId xmlns:p14="http://schemas.microsoft.com/office/powerpoint/2010/main" val="3452186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jpeg"/><Relationship Id="rId1" Type="http://schemas.openxmlformats.org/officeDocument/2006/relationships/slideMaster" Target="../slideMasters/slideMaster1.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tif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jpeg"/><Relationship Id="rId1" Type="http://schemas.openxmlformats.org/officeDocument/2006/relationships/slideMaster" Target="../slideMasters/slideMaster4.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1571" y="1214438"/>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2231571"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2C456BB-205F-4D84-9285-5C4020B3F2B6}"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D61E7A-B5C4-467B-959F-9EA7C0171BA3}" type="slidenum">
              <a:rPr lang="en-US" smtClean="0"/>
              <a:t>‹#›</a:t>
            </a:fld>
            <a:endParaRPr lang="en-US" dirty="0"/>
          </a:p>
        </p:txBody>
      </p:sp>
    </p:spTree>
    <p:extLst>
      <p:ext uri="{BB962C8B-B14F-4D97-AF65-F5344CB8AC3E}">
        <p14:creationId xmlns:p14="http://schemas.microsoft.com/office/powerpoint/2010/main" val="38215084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1363091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34153765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22956791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8260841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40914150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29819347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25592429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39486399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39813958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2728191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6_Title Slide - Background 2">
    <p:spTree>
      <p:nvGrpSpPr>
        <p:cNvPr id="1" name=""/>
        <p:cNvGrpSpPr/>
        <p:nvPr/>
      </p:nvGrpSpPr>
      <p:grpSpPr>
        <a:xfrm>
          <a:off x="0" y="0"/>
          <a:ext cx="0" cy="0"/>
          <a:chOff x="0" y="0"/>
          <a:chExt cx="0" cy="0"/>
        </a:xfrm>
      </p:grpSpPr>
      <p:sp>
        <p:nvSpPr>
          <p:cNvPr id="3" name="Slide Number Placeholder 2"/>
          <p:cNvSpPr>
            <a:spLocks noGrp="1"/>
          </p:cNvSpPr>
          <p:nvPr userDrawn="1">
            <p:ph type="sldNum" sz="quarter" idx="10"/>
          </p:nvPr>
        </p:nvSpPr>
        <p:spPr>
          <a:xfrm>
            <a:off x="8610600" y="6356352"/>
            <a:ext cx="2743200" cy="365125"/>
          </a:xfrm>
          <a:prstGeom prst="rect">
            <a:avLst/>
          </a:prstGeom>
        </p:spPr>
        <p:txBody>
          <a:bodyPr/>
          <a:lstStyle/>
          <a:p>
            <a:fld id="{0D0E9D3B-CB56-40AE-B0A9-8DA5E1AEFDB7}" type="slidenum">
              <a:rPr lang="en-US" smtClean="0">
                <a:solidFill>
                  <a:prstClr val="black">
                    <a:tint val="75000"/>
                  </a:prstClr>
                </a:solidFill>
              </a:rPr>
              <a:pPr/>
              <a:t>‹#›</a:t>
            </a:fld>
            <a:endParaRPr lang="en-US" dirty="0">
              <a:solidFill>
                <a:prstClr val="black">
                  <a:tint val="75000"/>
                </a:prstClr>
              </a:solidFill>
            </a:endParaRPr>
          </a:p>
        </p:txBody>
      </p:sp>
      <p:pic>
        <p:nvPicPr>
          <p:cNvPr id="6" name="Picture 5"/>
          <p:cNvPicPr>
            <a:picLocks noChangeAspect="1"/>
          </p:cNvPicPr>
          <p:nvPr userDrawn="1"/>
        </p:nvPicPr>
        <p:blipFill>
          <a:blip r:embed="rId2"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511228" y="5618576"/>
            <a:ext cx="1386605" cy="1118088"/>
          </a:xfrm>
          <a:prstGeom prst="rect">
            <a:avLst/>
          </a:prstGeom>
        </p:spPr>
      </p:pic>
      <p:pic>
        <p:nvPicPr>
          <p:cNvPr id="14" name="Picture 13"/>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277309" y="5673790"/>
            <a:ext cx="1318131" cy="1062874"/>
          </a:xfrm>
          <a:prstGeom prst="rect">
            <a:avLst/>
          </a:prstGeom>
        </p:spPr>
      </p:pic>
      <p:sp>
        <p:nvSpPr>
          <p:cNvPr id="7" name="Rounded Rectangle 6"/>
          <p:cNvSpPr/>
          <p:nvPr userDrawn="1"/>
        </p:nvSpPr>
        <p:spPr>
          <a:xfrm>
            <a:off x="245541" y="165469"/>
            <a:ext cx="11716335" cy="6518013"/>
          </a:xfrm>
          <a:prstGeom prst="roundRect">
            <a:avLst>
              <a:gd name="adj" fmla="val 2258"/>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solidFill>
                <a:prstClr val="white"/>
              </a:solidFill>
            </a:endParaRPr>
          </a:p>
        </p:txBody>
      </p:sp>
      <p:pic>
        <p:nvPicPr>
          <p:cNvPr id="18" name="Picture 17" descr="Corp logo no back.jpg"/>
          <p:cNvPicPr>
            <a:picLocks noChangeAspect="1"/>
          </p:cNvPicPr>
          <p:nvPr userDrawn="1"/>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45540" y="258536"/>
            <a:ext cx="1009747" cy="772160"/>
          </a:xfrm>
          <a:prstGeom prst="rect">
            <a:avLst/>
          </a:prstGeom>
        </p:spPr>
      </p:pic>
      <p:pic>
        <p:nvPicPr>
          <p:cNvPr id="9" name="Picture 8"/>
          <p:cNvPicPr>
            <a:picLocks noChangeAspect="1"/>
          </p:cNvPicPr>
          <p:nvPr userDrawn="1"/>
        </p:nvPicPr>
        <p:blipFill>
          <a:blip r:embed="rId6"/>
          <a:stretch>
            <a:fillRect/>
          </a:stretch>
        </p:blipFill>
        <p:spPr>
          <a:xfrm>
            <a:off x="10595440" y="112285"/>
            <a:ext cx="1665709" cy="1249282"/>
          </a:xfrm>
          <a:prstGeom prst="rect">
            <a:avLst/>
          </a:prstGeom>
        </p:spPr>
      </p:pic>
    </p:spTree>
    <p:extLst>
      <p:ext uri="{BB962C8B-B14F-4D97-AF65-F5344CB8AC3E}">
        <p14:creationId xmlns:p14="http://schemas.microsoft.com/office/powerpoint/2010/main" val="1781951951"/>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B58BD46-6456-4515-9BA6-560B5E6F4A57}" type="datetimeFigureOut">
              <a:rPr lang="en-US" smtClean="0"/>
              <a:t>2/28/2022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9045AEF-5236-444D-8A1D-1AA11C29FAB9}" type="slidenum">
              <a:rPr lang="en-US" smtClean="0"/>
              <a:t>‹#›</a:t>
            </a:fld>
            <a:endParaRPr lang="en-US" dirty="0"/>
          </a:p>
        </p:txBody>
      </p:sp>
    </p:spTree>
    <p:extLst>
      <p:ext uri="{BB962C8B-B14F-4D97-AF65-F5344CB8AC3E}">
        <p14:creationId xmlns:p14="http://schemas.microsoft.com/office/powerpoint/2010/main" val="20420834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Text Placeholder 9"/>
          <p:cNvSpPr>
            <a:spLocks noGrp="1"/>
          </p:cNvSpPr>
          <p:nvPr>
            <p:ph type="body" sz="quarter" idx="13"/>
          </p:nvPr>
        </p:nvSpPr>
        <p:spPr>
          <a:xfrm>
            <a:off x="2914650" y="2408238"/>
            <a:ext cx="6842125" cy="1077912"/>
          </a:xfrm>
        </p:spPr>
        <p:txBody>
          <a:bodyPr>
            <a:normAutofit/>
          </a:bodyPr>
          <a:lstStyle>
            <a:lvl1pPr marL="0" indent="0">
              <a:buNone/>
              <a:defRPr sz="4000"/>
            </a:lvl1pPr>
          </a:lstStyle>
          <a:p>
            <a:pPr lvl="0"/>
            <a:r>
              <a:rPr lang="en-US" dirty="0"/>
              <a:t>Click to edit Master text styles</a:t>
            </a:r>
          </a:p>
        </p:txBody>
      </p:sp>
    </p:spTree>
    <p:extLst>
      <p:ext uri="{BB962C8B-B14F-4D97-AF65-F5344CB8AC3E}">
        <p14:creationId xmlns:p14="http://schemas.microsoft.com/office/powerpoint/2010/main" val="22782077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D3646-7527-45A4-A014-C31D4EDE89D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617BF8-C1D6-4DC6-8259-45E2ED789D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CCAC5E-17D5-4083-8541-6F18F8B35468}"/>
              </a:ext>
            </a:extLst>
          </p:cNvPr>
          <p:cNvSpPr>
            <a:spLocks noGrp="1"/>
          </p:cNvSpPr>
          <p:nvPr>
            <p:ph type="dt" sz="half" idx="10"/>
          </p:nvPr>
        </p:nvSpPr>
        <p:spPr/>
        <p:txBody>
          <a:bodyPr/>
          <a:lstStyle/>
          <a:p>
            <a:endParaRPr lang="en-US" dirty="0">
              <a:solidFill>
                <a:prstClr val="black">
                  <a:tint val="75000"/>
                </a:prstClr>
              </a:solidFill>
            </a:endParaRPr>
          </a:p>
        </p:txBody>
      </p:sp>
      <p:sp>
        <p:nvSpPr>
          <p:cNvPr id="5" name="Footer Placeholder 4">
            <a:extLst>
              <a:ext uri="{FF2B5EF4-FFF2-40B4-BE49-F238E27FC236}">
                <a16:creationId xmlns:a16="http://schemas.microsoft.com/office/drawing/2014/main" id="{2C1C9B0D-20A5-47BA-A871-7F62DED81C8C}"/>
              </a:ext>
            </a:extLst>
          </p:cNvPr>
          <p:cNvSpPr>
            <a:spLocks noGrp="1"/>
          </p:cNvSpPr>
          <p:nvPr>
            <p:ph type="ftr" sz="quarter" idx="11"/>
          </p:nvPr>
        </p:nvSpPr>
        <p:spPr/>
        <p:txBody>
          <a:bodyPr/>
          <a:lstStyle/>
          <a:p>
            <a:r>
              <a:rPr lang="en-US" dirty="0">
                <a:solidFill>
                  <a:prstClr val="black">
                    <a:tint val="75000"/>
                  </a:prstClr>
                </a:solidFill>
              </a:rPr>
              <a:t>CUI</a:t>
            </a:r>
          </a:p>
        </p:txBody>
      </p:sp>
      <p:sp>
        <p:nvSpPr>
          <p:cNvPr id="6" name="Slide Number Placeholder 5">
            <a:extLst>
              <a:ext uri="{FF2B5EF4-FFF2-40B4-BE49-F238E27FC236}">
                <a16:creationId xmlns:a16="http://schemas.microsoft.com/office/drawing/2014/main" id="{FBD5F088-F152-48C4-BFAE-00FFB5B2816B}"/>
              </a:ext>
            </a:extLst>
          </p:cNvPr>
          <p:cNvSpPr>
            <a:spLocks noGrp="1"/>
          </p:cNvSpPr>
          <p:nvPr>
            <p:ph type="sldNum" sz="quarter" idx="12"/>
          </p:nvPr>
        </p:nvSpPr>
        <p:spPr/>
        <p:txBody>
          <a:bodyPr/>
          <a:lstStyle/>
          <a:p>
            <a:fld id="{C4A62868-D05A-4D1C-A230-FC80CF0472C1}"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9377291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563562"/>
          </a:xfrm>
          <a:prstGeom prst="rect">
            <a:avLst/>
          </a:prstGeom>
        </p:spPr>
        <p:txBody>
          <a:bodyPr/>
          <a:lstStyle>
            <a:lvl1pPr algn="ctr" defTabSz="914400" rtl="0" eaLnBrk="1" latinLnBrk="0" hangingPunct="1">
              <a:spcBef>
                <a:spcPct val="0"/>
              </a:spcBef>
              <a:buNone/>
              <a:defRPr lang="en-US" sz="2800" b="1" kern="1200" dirty="0" smtClean="0">
                <a:solidFill>
                  <a:schemeClr val="tx1"/>
                </a:solidFill>
                <a:latin typeface="Arial" pitchFamily="34" charset="0"/>
                <a:ea typeface="+mj-ea"/>
                <a:cs typeface="Arial" pitchFamily="34" charset="0"/>
              </a:defRPr>
            </a:lvl1pPr>
          </a:lstStyle>
          <a:p>
            <a:r>
              <a:rPr lang="en-US"/>
              <a:t>Click to edit Master title style</a:t>
            </a:r>
          </a:p>
        </p:txBody>
      </p:sp>
      <p:sp>
        <p:nvSpPr>
          <p:cNvPr id="7" name="Content Placeholder 2"/>
          <p:cNvSpPr>
            <a:spLocks noGrp="1"/>
          </p:cNvSpPr>
          <p:nvPr>
            <p:ph idx="1"/>
          </p:nvPr>
        </p:nvSpPr>
        <p:spPr>
          <a:xfrm>
            <a:off x="609600" y="1143000"/>
            <a:ext cx="10972800" cy="5410200"/>
          </a:xfrm>
          <a:prstGeom prst="rect">
            <a:avLst/>
          </a:prstGeom>
        </p:spPr>
        <p:txBody>
          <a:bodyPr/>
          <a:lstStyle>
            <a:lvl1pPr marL="174625" indent="-174625">
              <a:spcBef>
                <a:spcPts val="600"/>
              </a:spcBef>
              <a:buClrTx/>
              <a:tabLst>
                <a:tab pos="168275" algn="l"/>
              </a:tabLst>
              <a:defRPr sz="2400">
                <a:latin typeface="Arial" pitchFamily="34" charset="0"/>
                <a:cs typeface="Arial" pitchFamily="34" charset="0"/>
              </a:defRPr>
            </a:lvl1pPr>
            <a:lvl2pPr marL="460375" indent="-228600">
              <a:spcBef>
                <a:spcPts val="600"/>
              </a:spcBef>
              <a:buClrTx/>
              <a:tabLst>
                <a:tab pos="457200" algn="l"/>
              </a:tabLst>
              <a:defRPr sz="2200">
                <a:latin typeface="Arial" pitchFamily="34" charset="0"/>
                <a:cs typeface="Arial" pitchFamily="34" charset="0"/>
              </a:defRPr>
            </a:lvl2pPr>
            <a:lvl3pPr marL="692150" indent="-228600" defTabSz="688975">
              <a:spcBef>
                <a:spcPts val="600"/>
              </a:spcBef>
              <a:buClrTx/>
              <a:tabLst>
                <a:tab pos="688975" algn="l"/>
              </a:tabLst>
              <a:defRPr sz="2000">
                <a:latin typeface="Arial" pitchFamily="34" charset="0"/>
                <a:cs typeface="Arial" pitchFamily="34" charset="0"/>
              </a:defRPr>
            </a:lvl3pPr>
            <a:lvl4pPr marL="914400" indent="-231775">
              <a:spcBef>
                <a:spcPts val="600"/>
              </a:spcBef>
              <a:buClrTx/>
              <a:tabLst>
                <a:tab pos="914400" algn="l"/>
              </a:tabLst>
              <a:defRPr sz="1800">
                <a:latin typeface="Arial" pitchFamily="34" charset="0"/>
                <a:cs typeface="Arial" pitchFamily="34" charset="0"/>
              </a:defRPr>
            </a:lvl4pPr>
            <a:lvl5pPr marL="1143000" indent="-228600">
              <a:spcBef>
                <a:spcPts val="600"/>
              </a:spcBef>
              <a:buClrTx/>
              <a:defRPr sz="18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795569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_Title Slide - Background 2">
    <p:spTree>
      <p:nvGrpSpPr>
        <p:cNvPr id="1" name=""/>
        <p:cNvGrpSpPr/>
        <p:nvPr/>
      </p:nvGrpSpPr>
      <p:grpSpPr>
        <a:xfrm>
          <a:off x="0" y="0"/>
          <a:ext cx="0" cy="0"/>
          <a:chOff x="0" y="0"/>
          <a:chExt cx="0" cy="0"/>
        </a:xfrm>
      </p:grpSpPr>
      <p:sp>
        <p:nvSpPr>
          <p:cNvPr id="3" name="Slide Number Placeholder 2"/>
          <p:cNvSpPr>
            <a:spLocks noGrp="1"/>
          </p:cNvSpPr>
          <p:nvPr userDrawn="1">
            <p:ph type="sldNum" sz="quarter" idx="10"/>
          </p:nvPr>
        </p:nvSpPr>
        <p:spPr>
          <a:xfrm>
            <a:off x="8610600" y="6356352"/>
            <a:ext cx="2743200" cy="365125"/>
          </a:xfrm>
          <a:prstGeom prst="rect">
            <a:avLst/>
          </a:prstGeom>
        </p:spPr>
        <p:txBody>
          <a:bodyPr/>
          <a:lstStyle/>
          <a:p>
            <a:fld id="{0D0E9D3B-CB56-40AE-B0A9-8DA5E1AEFDB7}" type="slidenum">
              <a:rPr lang="en-US" smtClean="0">
                <a:solidFill>
                  <a:prstClr val="black">
                    <a:tint val="75000"/>
                  </a:prstClr>
                </a:solidFill>
              </a:rPr>
              <a:pPr/>
              <a:t>‹#›</a:t>
            </a:fld>
            <a:endParaRPr lang="en-US" dirty="0">
              <a:solidFill>
                <a:prstClr val="black">
                  <a:tint val="75000"/>
                </a:prstClr>
              </a:solidFill>
            </a:endParaRPr>
          </a:p>
        </p:txBody>
      </p:sp>
      <p:pic>
        <p:nvPicPr>
          <p:cNvPr id="6" name="Picture 5"/>
          <p:cNvPicPr>
            <a:picLocks noChangeAspect="1"/>
          </p:cNvPicPr>
          <p:nvPr userDrawn="1"/>
        </p:nvPicPr>
        <p:blipFill>
          <a:blip r:embed="rId2"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3" name="Picture 1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0511228" y="5618576"/>
            <a:ext cx="1386605" cy="1118088"/>
          </a:xfrm>
          <a:prstGeom prst="rect">
            <a:avLst/>
          </a:prstGeom>
        </p:spPr>
      </p:pic>
      <p:pic>
        <p:nvPicPr>
          <p:cNvPr id="14" name="Picture 13"/>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9277309" y="5673790"/>
            <a:ext cx="1318131" cy="1062874"/>
          </a:xfrm>
          <a:prstGeom prst="rect">
            <a:avLst/>
          </a:prstGeom>
        </p:spPr>
      </p:pic>
      <p:sp>
        <p:nvSpPr>
          <p:cNvPr id="7" name="Rounded Rectangle 6"/>
          <p:cNvSpPr/>
          <p:nvPr userDrawn="1"/>
        </p:nvSpPr>
        <p:spPr>
          <a:xfrm>
            <a:off x="245541" y="165469"/>
            <a:ext cx="11716335" cy="6518013"/>
          </a:xfrm>
          <a:prstGeom prst="roundRect">
            <a:avLst>
              <a:gd name="adj" fmla="val 2258"/>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solidFill>
                <a:prstClr val="white"/>
              </a:solidFill>
            </a:endParaRPr>
          </a:p>
        </p:txBody>
      </p:sp>
      <p:pic>
        <p:nvPicPr>
          <p:cNvPr id="18" name="Picture 17" descr="Corp logo no back.jpg"/>
          <p:cNvPicPr>
            <a:picLocks noChangeAspect="1"/>
          </p:cNvPicPr>
          <p:nvPr userDrawn="1"/>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45540" y="258536"/>
            <a:ext cx="1009747" cy="772160"/>
          </a:xfrm>
          <a:prstGeom prst="rect">
            <a:avLst/>
          </a:prstGeom>
        </p:spPr>
      </p:pic>
      <p:pic>
        <p:nvPicPr>
          <p:cNvPr id="9" name="Picture 8"/>
          <p:cNvPicPr>
            <a:picLocks noChangeAspect="1"/>
          </p:cNvPicPr>
          <p:nvPr userDrawn="1"/>
        </p:nvPicPr>
        <p:blipFill>
          <a:blip r:embed="rId6"/>
          <a:stretch>
            <a:fillRect/>
          </a:stretch>
        </p:blipFill>
        <p:spPr>
          <a:xfrm>
            <a:off x="10595440" y="112285"/>
            <a:ext cx="1665709" cy="1249282"/>
          </a:xfrm>
          <a:prstGeom prst="rect">
            <a:avLst/>
          </a:prstGeom>
        </p:spPr>
      </p:pic>
    </p:spTree>
    <p:extLst>
      <p:ext uri="{BB962C8B-B14F-4D97-AF65-F5344CB8AC3E}">
        <p14:creationId xmlns:p14="http://schemas.microsoft.com/office/powerpoint/2010/main" val="1880982328"/>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2C456BB-205F-4D84-9285-5C4020B3F2B6}" type="datetimeFigureOut">
              <a:rPr lang="en-US" smtClean="0">
                <a:solidFill>
                  <a:prstClr val="black">
                    <a:tint val="75000"/>
                  </a:prstClr>
                </a:solidFill>
              </a:rPr>
              <a:pPr/>
              <a:t>2/28/2022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71D61E7A-B5C4-467B-959F-9EA7C0171BA3}"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107531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2C456BB-205F-4D84-9285-5C4020B3F2B6}" type="datetimeFigureOut">
              <a:rPr lang="en-US" smtClean="0">
                <a:solidFill>
                  <a:prstClr val="black">
                    <a:tint val="75000"/>
                  </a:prstClr>
                </a:solidFill>
              </a:rPr>
              <a:pPr/>
              <a:t>2/28/2022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71D61E7A-B5C4-467B-959F-9EA7C0171BA3}"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27379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563562"/>
          </a:xfrm>
          <a:prstGeom prst="rect">
            <a:avLst/>
          </a:prstGeom>
        </p:spPr>
        <p:txBody>
          <a:bodyPr/>
          <a:lstStyle>
            <a:lvl1pPr algn="ctr" defTabSz="914400" rtl="0" eaLnBrk="1" latinLnBrk="0" hangingPunct="1">
              <a:spcBef>
                <a:spcPct val="0"/>
              </a:spcBef>
              <a:buNone/>
              <a:defRPr lang="en-US" sz="2800" b="1" kern="1200" dirty="0" smtClean="0">
                <a:solidFill>
                  <a:schemeClr val="tx1"/>
                </a:solidFill>
                <a:latin typeface="Arial" pitchFamily="34" charset="0"/>
                <a:ea typeface="+mj-ea"/>
                <a:cs typeface="Arial" pitchFamily="34" charset="0"/>
              </a:defRPr>
            </a:lvl1pPr>
          </a:lstStyle>
          <a:p>
            <a:r>
              <a:rPr lang="en-US"/>
              <a:t>Click to edit Master title style</a:t>
            </a:r>
          </a:p>
        </p:txBody>
      </p:sp>
      <p:sp>
        <p:nvSpPr>
          <p:cNvPr id="7" name="Content Placeholder 2"/>
          <p:cNvSpPr>
            <a:spLocks noGrp="1"/>
          </p:cNvSpPr>
          <p:nvPr>
            <p:ph idx="1"/>
          </p:nvPr>
        </p:nvSpPr>
        <p:spPr>
          <a:xfrm>
            <a:off x="609600" y="1143000"/>
            <a:ext cx="10972800" cy="5410200"/>
          </a:xfrm>
          <a:prstGeom prst="rect">
            <a:avLst/>
          </a:prstGeom>
        </p:spPr>
        <p:txBody>
          <a:bodyPr/>
          <a:lstStyle>
            <a:lvl1pPr marL="174625" indent="-174625">
              <a:spcBef>
                <a:spcPts val="600"/>
              </a:spcBef>
              <a:buClrTx/>
              <a:tabLst>
                <a:tab pos="168275" algn="l"/>
              </a:tabLst>
              <a:defRPr sz="2400">
                <a:latin typeface="Arial" pitchFamily="34" charset="0"/>
                <a:cs typeface="Arial" pitchFamily="34" charset="0"/>
              </a:defRPr>
            </a:lvl1pPr>
            <a:lvl2pPr marL="460375" indent="-228600">
              <a:spcBef>
                <a:spcPts val="600"/>
              </a:spcBef>
              <a:buClrTx/>
              <a:tabLst>
                <a:tab pos="457200" algn="l"/>
              </a:tabLst>
              <a:defRPr sz="2200">
                <a:latin typeface="Arial" pitchFamily="34" charset="0"/>
                <a:cs typeface="Arial" pitchFamily="34" charset="0"/>
              </a:defRPr>
            </a:lvl2pPr>
            <a:lvl3pPr marL="692150" indent="-228600" defTabSz="688975">
              <a:spcBef>
                <a:spcPts val="600"/>
              </a:spcBef>
              <a:buClrTx/>
              <a:tabLst>
                <a:tab pos="688975" algn="l"/>
              </a:tabLst>
              <a:defRPr sz="2000">
                <a:latin typeface="Arial" pitchFamily="34" charset="0"/>
                <a:cs typeface="Arial" pitchFamily="34" charset="0"/>
              </a:defRPr>
            </a:lvl3pPr>
            <a:lvl4pPr marL="914400" indent="-231775">
              <a:spcBef>
                <a:spcPts val="600"/>
              </a:spcBef>
              <a:buClrTx/>
              <a:tabLst>
                <a:tab pos="914400" algn="l"/>
              </a:tabLst>
              <a:defRPr sz="1800">
                <a:latin typeface="Arial" pitchFamily="34" charset="0"/>
                <a:cs typeface="Arial" pitchFamily="34" charset="0"/>
              </a:defRPr>
            </a:lvl4pPr>
            <a:lvl5pPr marL="1143000" indent="-228600">
              <a:spcBef>
                <a:spcPts val="600"/>
              </a:spcBef>
              <a:buClrTx/>
              <a:defRPr sz="18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53492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30717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1013B1B-0D42-4977-97F6-0BC898B101FD}" type="datetimeFigureOut">
              <a:rPr lang="en-US" smtClean="0">
                <a:solidFill>
                  <a:prstClr val="black">
                    <a:tint val="75000"/>
                  </a:prstClr>
                </a:solidFill>
              </a:rPr>
              <a:pPr/>
              <a:t>2/28/2022</a:t>
            </a:fld>
            <a:endParaRPr lang="en-US" dirty="0">
              <a:solidFill>
                <a:prstClr val="black">
                  <a:tint val="75000"/>
                </a:prstClr>
              </a:solidFill>
            </a:endParaRPr>
          </a:p>
        </p:txBody>
      </p:sp>
      <p:sp>
        <p:nvSpPr>
          <p:cNvPr id="5" name="Footer Placeholder 4"/>
          <p:cNvSpPr>
            <a:spLocks noGrp="1"/>
          </p:cNvSpPr>
          <p:nvPr>
            <p:ph type="ftr" sz="quarter" idx="11"/>
          </p:nvPr>
        </p:nvSpPr>
        <p:spPr/>
        <p:txBody>
          <a:bodyPr/>
          <a:lstStyle/>
          <a:p>
            <a:endParaRPr lang="en-US" dirty="0">
              <a:solidFill>
                <a:prstClr val="black">
                  <a:tint val="75000"/>
                </a:prstClr>
              </a:solidFill>
            </a:endParaRPr>
          </a:p>
        </p:txBody>
      </p:sp>
      <p:sp>
        <p:nvSpPr>
          <p:cNvPr id="6" name="Slide Number Placeholder 5"/>
          <p:cNvSpPr>
            <a:spLocks noGrp="1"/>
          </p:cNvSpPr>
          <p:nvPr>
            <p:ph type="sldNum" sz="quarter" idx="12"/>
          </p:nvPr>
        </p:nvSpPr>
        <p:spPr/>
        <p:txBody>
          <a:bodyPr/>
          <a:lstStyle/>
          <a:p>
            <a:fld id="{F2D80050-5F57-468C-AE8D-36666B3A7451}"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983420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1013B1B-0D42-4977-97F6-0BC898B101FD}" type="datetimeFigureOut">
              <a:rPr lang="en-US" smtClean="0">
                <a:solidFill>
                  <a:prstClr val="black">
                    <a:tint val="75000"/>
                  </a:prstClr>
                </a:solidFill>
              </a:rPr>
              <a:pPr/>
              <a:t>2/28/2022</a:t>
            </a:fld>
            <a:endParaRPr lang="en-US" dirty="0">
              <a:solidFill>
                <a:prstClr val="black">
                  <a:tint val="75000"/>
                </a:prstClr>
              </a:solidFill>
            </a:endParaRPr>
          </a:p>
        </p:txBody>
      </p:sp>
      <p:sp>
        <p:nvSpPr>
          <p:cNvPr id="6" name="Footer Placeholder 5"/>
          <p:cNvSpPr>
            <a:spLocks noGrp="1"/>
          </p:cNvSpPr>
          <p:nvPr>
            <p:ph type="ftr" sz="quarter" idx="11"/>
          </p:nvPr>
        </p:nvSpPr>
        <p:spPr/>
        <p:txBody>
          <a:bodyPr/>
          <a:lstStyle/>
          <a:p>
            <a:endParaRPr lang="en-US" dirty="0">
              <a:solidFill>
                <a:prstClr val="black">
                  <a:tint val="75000"/>
                </a:prstClr>
              </a:solidFill>
            </a:endParaRPr>
          </a:p>
        </p:txBody>
      </p:sp>
      <p:sp>
        <p:nvSpPr>
          <p:cNvPr id="7" name="Slide Number Placeholder 6"/>
          <p:cNvSpPr>
            <a:spLocks noGrp="1"/>
          </p:cNvSpPr>
          <p:nvPr>
            <p:ph type="sldNum" sz="quarter" idx="12"/>
          </p:nvPr>
        </p:nvSpPr>
        <p:spPr/>
        <p:txBody>
          <a:bodyPr/>
          <a:lstStyle/>
          <a:p>
            <a:fld id="{F2D80050-5F57-468C-AE8D-36666B3A7451}"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24133415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2C456BB-205F-4D84-9285-5C4020B3F2B6}" type="datetimeFigureOut">
              <a:rPr lang="en-US" smtClean="0">
                <a:solidFill>
                  <a:prstClr val="black">
                    <a:tint val="75000"/>
                  </a:prstClr>
                </a:solidFill>
              </a:rPr>
              <a:pPr/>
              <a:t>2/28/2022</a:t>
            </a:fld>
            <a:endParaRPr lang="en-US" dirty="0">
              <a:solidFill>
                <a:prstClr val="black">
                  <a:tint val="75000"/>
                </a:prstClr>
              </a:solidFill>
            </a:endParaRPr>
          </a:p>
        </p:txBody>
      </p:sp>
      <p:sp>
        <p:nvSpPr>
          <p:cNvPr id="4" name="Footer Placeholder 3"/>
          <p:cNvSpPr>
            <a:spLocks noGrp="1"/>
          </p:cNvSpPr>
          <p:nvPr>
            <p:ph type="ftr" sz="quarter" idx="11"/>
          </p:nvPr>
        </p:nvSpPr>
        <p:spPr/>
        <p:txBody>
          <a:bodyPr/>
          <a:lstStyle/>
          <a:p>
            <a:endParaRPr lang="en-US" dirty="0">
              <a:solidFill>
                <a:prstClr val="black">
                  <a:tint val="75000"/>
                </a:prstClr>
              </a:solidFill>
            </a:endParaRPr>
          </a:p>
        </p:txBody>
      </p:sp>
      <p:sp>
        <p:nvSpPr>
          <p:cNvPr id="5" name="Slide Number Placeholder 4"/>
          <p:cNvSpPr>
            <a:spLocks noGrp="1"/>
          </p:cNvSpPr>
          <p:nvPr>
            <p:ph type="sldNum" sz="quarter" idx="12"/>
          </p:nvPr>
        </p:nvSpPr>
        <p:spPr/>
        <p:txBody>
          <a:bodyPr/>
          <a:lstStyle/>
          <a:p>
            <a:fld id="{71D61E7A-B5C4-467B-959F-9EA7C0171BA3}" type="slidenum">
              <a:rPr lang="en-US" smtClean="0">
                <a:solidFill>
                  <a:prstClr val="black">
                    <a:tint val="75000"/>
                  </a:prstClr>
                </a:solidFill>
              </a:rPr>
              <a:pPr/>
              <a:t>‹#›</a:t>
            </a:fld>
            <a:endParaRPr lang="en-US" dirty="0">
              <a:solidFill>
                <a:prstClr val="black">
                  <a:tint val="75000"/>
                </a:prstClr>
              </a:solidFill>
            </a:endParaRPr>
          </a:p>
        </p:txBody>
      </p:sp>
    </p:spTree>
    <p:extLst>
      <p:ext uri="{BB962C8B-B14F-4D97-AF65-F5344CB8AC3E}">
        <p14:creationId xmlns:p14="http://schemas.microsoft.com/office/powerpoint/2010/main" val="3291724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theme" Target="../theme/theme1.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3.tiff"/><Relationship Id="rId5" Type="http://schemas.openxmlformats.org/officeDocument/2006/relationships/image" Target="../media/image2.tiff"/><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image" Target="../media/image3.tiff"/><Relationship Id="rId5" Type="http://schemas.openxmlformats.org/officeDocument/2006/relationships/slideLayout" Target="../slideLayouts/slideLayout7.xml"/><Relationship Id="rId10" Type="http://schemas.openxmlformats.org/officeDocument/2006/relationships/image" Target="../media/image2.tiff"/><Relationship Id="rId4" Type="http://schemas.openxmlformats.org/officeDocument/2006/relationships/slideLayout" Target="../slideLayouts/slideLayout6.xml"/><Relationship Id="rId9"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3.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4.xml.rels><?xml version="1.0" encoding="UTF-8" standalone="yes"?>
<Relationships xmlns="http://schemas.openxmlformats.org/package/2006/relationships"><Relationship Id="rId8" Type="http://schemas.openxmlformats.org/officeDocument/2006/relationships/image" Target="../media/image3.tiff"/><Relationship Id="rId3" Type="http://schemas.openxmlformats.org/officeDocument/2006/relationships/slideLayout" Target="../slideLayouts/slideLayout23.xml"/><Relationship Id="rId7" Type="http://schemas.openxmlformats.org/officeDocument/2006/relationships/image" Target="../media/image2.tiff"/><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1.jpeg"/><Relationship Id="rId5" Type="http://schemas.openxmlformats.org/officeDocument/2006/relationships/theme" Target="../theme/theme4.xml"/><Relationship Id="rId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C456BB-205F-4D84-9285-5C4020B3F2B6}" type="datetimeFigureOut">
              <a:rPr lang="en-US" smtClean="0"/>
              <a:t>2/28/2022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D61E7A-B5C4-467B-959F-9EA7C0171BA3}" type="slidenum">
              <a:rPr lang="en-US" smtClean="0"/>
              <a:t>‹#›</a:t>
            </a:fld>
            <a:endParaRPr lang="en-US" dirty="0"/>
          </a:p>
        </p:txBody>
      </p:sp>
      <p:pic>
        <p:nvPicPr>
          <p:cNvPr id="7" name="Picture 6"/>
          <p:cNvPicPr>
            <a:picLocks noChangeAspect="1"/>
          </p:cNvPicPr>
          <p:nvPr userDrawn="1"/>
        </p:nvPicPr>
        <p:blipFill>
          <a:blip r:embed="rId4"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ounded Rectangle 7"/>
          <p:cNvSpPr/>
          <p:nvPr userDrawn="1"/>
        </p:nvSpPr>
        <p:spPr>
          <a:xfrm>
            <a:off x="432823" y="240495"/>
            <a:ext cx="11465010" cy="5424330"/>
          </a:xfrm>
          <a:prstGeom prst="roundRect">
            <a:avLst>
              <a:gd name="adj" fmla="val 2553"/>
            </a:avLst>
          </a:prstGeom>
          <a:solidFill>
            <a:srgbClr val="8384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pic>
        <p:nvPicPr>
          <p:cNvPr id="9" name="Picture 8"/>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10511228" y="5662120"/>
            <a:ext cx="1386605" cy="1118088"/>
          </a:xfrm>
          <a:prstGeom prst="rect">
            <a:avLst/>
          </a:prstGeom>
        </p:spPr>
      </p:pic>
      <p:pic>
        <p:nvPicPr>
          <p:cNvPr id="10" name="Picture 9"/>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489587" y="5724028"/>
            <a:ext cx="1318131" cy="1062874"/>
          </a:xfrm>
          <a:prstGeom prst="rect">
            <a:avLst/>
          </a:prstGeom>
        </p:spPr>
      </p:pic>
      <p:pic>
        <p:nvPicPr>
          <p:cNvPr id="11" name="Picture 10" descr="AGC LOGO WITH  OUTLINED TEXT CMYK 300 PPI.png"/>
          <p:cNvPicPr>
            <a:picLocks noChangeAspect="1"/>
          </p:cNvPicPr>
          <p:nvPr userDrawn="1"/>
        </p:nvPicPr>
        <p:blipFill>
          <a:blip r:embed="rId7" cstate="print"/>
          <a:stretch>
            <a:fillRect/>
          </a:stretch>
        </p:blipFill>
        <p:spPr>
          <a:xfrm>
            <a:off x="947058" y="762006"/>
            <a:ext cx="1959429" cy="1959429"/>
          </a:xfrm>
          <a:prstGeom prst="rect">
            <a:avLst/>
          </a:prstGeom>
          <a:ln>
            <a:noFill/>
          </a:ln>
          <a:effectLst>
            <a:outerShdw blurRad="292100" dist="139700" dir="2700000" algn="tl" rotWithShape="0">
              <a:srgbClr val="333333">
                <a:alpha val="65000"/>
              </a:srgbClr>
            </a:outerShdw>
          </a:effectLst>
        </p:spPr>
      </p:pic>
      <p:pic>
        <p:nvPicPr>
          <p:cNvPr id="13" name="Picture 12"/>
          <p:cNvPicPr>
            <a:picLocks noChangeAspect="1"/>
          </p:cNvPicPr>
          <p:nvPr userDrawn="1"/>
        </p:nvPicPr>
        <p:blipFill>
          <a:blip r:embed="rId8"/>
          <a:stretch>
            <a:fillRect/>
          </a:stretch>
        </p:blipFill>
        <p:spPr>
          <a:xfrm>
            <a:off x="3085669" y="1283515"/>
            <a:ext cx="8327858" cy="993734"/>
          </a:xfrm>
          <a:prstGeom prst="rect">
            <a:avLst/>
          </a:prstGeom>
        </p:spPr>
      </p:pic>
    </p:spTree>
    <p:extLst>
      <p:ext uri="{BB962C8B-B14F-4D97-AF65-F5344CB8AC3E}">
        <p14:creationId xmlns:p14="http://schemas.microsoft.com/office/powerpoint/2010/main" val="1850782202"/>
      </p:ext>
    </p:extLst>
  </p:cSld>
  <p:clrMap bg1="lt1" tx1="dk1" bg2="lt2" tx2="dk2" accent1="accent1" accent2="accent2" accent3="accent3" accent4="accent4" accent5="accent5" accent6="accent6" hlink="hlink" folHlink="folHlink"/>
  <p:sldLayoutIdLst>
    <p:sldLayoutId id="2147483649" r:id="rId1"/>
    <p:sldLayoutId id="214748372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2C456BB-205F-4D84-9285-5C4020B3F2B6}" type="datetimeFigureOut">
              <a:rPr lang="en-US" smtClean="0">
                <a:solidFill>
                  <a:prstClr val="black">
                    <a:tint val="75000"/>
                  </a:prstClr>
                </a:solidFill>
              </a:rPr>
              <a:pPr/>
              <a:t>2/28/2022</a:t>
            </a:fld>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solidFill>
                <a:prstClr val="black">
                  <a:tint val="75000"/>
                </a:prstClr>
              </a:solidFill>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D61E7A-B5C4-467B-959F-9EA7C0171BA3}" type="slidenum">
              <a:rPr lang="en-US" smtClean="0">
                <a:solidFill>
                  <a:prstClr val="black">
                    <a:tint val="75000"/>
                  </a:prstClr>
                </a:solidFill>
              </a:rPr>
              <a:pPr/>
              <a:t>‹#›</a:t>
            </a:fld>
            <a:endParaRPr lang="en-US" dirty="0">
              <a:solidFill>
                <a:prstClr val="black">
                  <a:tint val="75000"/>
                </a:prstClr>
              </a:solidFill>
            </a:endParaRPr>
          </a:p>
        </p:txBody>
      </p:sp>
      <p:pic>
        <p:nvPicPr>
          <p:cNvPr id="7" name="Picture 6"/>
          <p:cNvPicPr>
            <a:picLocks noChangeAspect="1"/>
          </p:cNvPicPr>
          <p:nvPr userDrawn="1"/>
        </p:nvPicPr>
        <p:blipFill>
          <a:blip r:embed="rId9"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ounded Rectangle 7"/>
          <p:cNvSpPr/>
          <p:nvPr userDrawn="1"/>
        </p:nvSpPr>
        <p:spPr>
          <a:xfrm>
            <a:off x="637880" y="113122"/>
            <a:ext cx="11089064" cy="6608353"/>
          </a:xfrm>
          <a:prstGeom prst="roundRect">
            <a:avLst>
              <a:gd name="adj" fmla="val 2553"/>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pic>
        <p:nvPicPr>
          <p:cNvPr id="9" name="Picture 8"/>
          <p:cNvPicPr>
            <a:picLocks noChangeAspect="1"/>
          </p:cNvPicPr>
          <p:nvPr userDrawn="1"/>
        </p:nvPicPr>
        <p:blipFill>
          <a:blip r:embed="rId10" cstate="print">
            <a:extLst>
              <a:ext uri="{28A0092B-C50C-407E-A947-70E740481C1C}">
                <a14:useLocalDpi xmlns:a14="http://schemas.microsoft.com/office/drawing/2010/main" val="0"/>
              </a:ext>
            </a:extLst>
          </a:blip>
          <a:stretch>
            <a:fillRect/>
          </a:stretch>
        </p:blipFill>
        <p:spPr>
          <a:xfrm>
            <a:off x="10511228" y="5662120"/>
            <a:ext cx="1386605" cy="1118088"/>
          </a:xfrm>
          <a:prstGeom prst="rect">
            <a:avLst/>
          </a:prstGeom>
        </p:spPr>
      </p:pic>
      <p:pic>
        <p:nvPicPr>
          <p:cNvPr id="10" name="Picture 9"/>
          <p:cNvPicPr>
            <a:picLocks noChangeAspect="1"/>
          </p:cNvPicPr>
          <p:nvPr userDrawn="1"/>
        </p:nvPicPr>
        <p:blipFill>
          <a:blip r:embed="rId11" cstate="print">
            <a:extLst>
              <a:ext uri="{28A0092B-C50C-407E-A947-70E740481C1C}">
                <a14:useLocalDpi xmlns:a14="http://schemas.microsoft.com/office/drawing/2010/main" val="0"/>
              </a:ext>
            </a:extLst>
          </a:blip>
          <a:stretch>
            <a:fillRect/>
          </a:stretch>
        </p:blipFill>
        <p:spPr>
          <a:xfrm>
            <a:off x="9489587" y="5724028"/>
            <a:ext cx="1318131" cy="1062874"/>
          </a:xfrm>
          <a:prstGeom prst="rect">
            <a:avLst/>
          </a:prstGeom>
        </p:spPr>
      </p:pic>
    </p:spTree>
    <p:extLst>
      <p:ext uri="{BB962C8B-B14F-4D97-AF65-F5344CB8AC3E}">
        <p14:creationId xmlns:p14="http://schemas.microsoft.com/office/powerpoint/2010/main" val="3580725444"/>
      </p:ext>
    </p:extLst>
  </p:cSld>
  <p:clrMap bg1="lt1" tx1="dk1" bg2="lt2" tx2="dk2" accent1="accent1" accent2="accent2" accent3="accent3" accent4="accent4" accent5="accent5" accent6="accent6" hlink="hlink" folHlink="folHlink"/>
  <p:sldLayoutIdLst>
    <p:sldLayoutId id="2147483699" r:id="rId1"/>
    <p:sldLayoutId id="2147483694" r:id="rId2"/>
    <p:sldLayoutId id="2147483695" r:id="rId3"/>
    <p:sldLayoutId id="2147483696" r:id="rId4"/>
    <p:sldLayoutId id="2147483697" r:id="rId5"/>
    <p:sldLayoutId id="2147483698" r:id="rId6"/>
    <p:sldLayoutId id="2147483712"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58BD46-6456-4515-9BA6-560B5E6F4A57}" type="datetimeFigureOut">
              <a:rPr lang="en-US" smtClean="0"/>
              <a:t>2/28/2022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045AEF-5236-444D-8A1D-1AA11C29FAB9}" type="slidenum">
              <a:rPr lang="en-US" smtClean="0"/>
              <a:t>‹#›</a:t>
            </a:fld>
            <a:endParaRPr lang="en-US" dirty="0"/>
          </a:p>
        </p:txBody>
      </p:sp>
    </p:spTree>
    <p:extLst>
      <p:ext uri="{BB962C8B-B14F-4D97-AF65-F5344CB8AC3E}">
        <p14:creationId xmlns:p14="http://schemas.microsoft.com/office/powerpoint/2010/main" val="1181528596"/>
      </p:ext>
    </p:extLst>
  </p:cSld>
  <p:clrMap bg1="lt1" tx1="dk1" bg2="lt2" tx2="dk2" accent1="accent1" accent2="accent2" accent3="accent3" accent4="accent4" accent5="accent5" accent6="accent6" hlink="hlink" folHlink="folHlink"/>
  <p:sldLayoutIdLst>
    <p:sldLayoutId id="2147483716" r:id="rId1"/>
    <p:sldLayoutId id="2147483717" r:id="rId2"/>
    <p:sldLayoutId id="2147483718" r:id="rId3"/>
    <p:sldLayoutId id="2147483719" r:id="rId4"/>
    <p:sldLayoutId id="2147483720" r:id="rId5"/>
    <p:sldLayoutId id="2147483721" r:id="rId6"/>
    <p:sldLayoutId id="2147483722" r:id="rId7"/>
    <p:sldLayoutId id="2147483723" r:id="rId8"/>
    <p:sldLayoutId id="2147483724" r:id="rId9"/>
    <p:sldLayoutId id="2147483725" r:id="rId10"/>
    <p:sldLayoutId id="214748372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solidFill>
                <a:prstClr val="black">
                  <a:tint val="75000"/>
                </a:prstClr>
              </a:solidFill>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solidFill>
                  <a:prstClr val="black">
                    <a:tint val="75000"/>
                  </a:prstClr>
                </a:solidFill>
              </a:rPr>
              <a:t>CUI</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D61E7A-B5C4-467B-959F-9EA7C0171BA3}" type="slidenum">
              <a:rPr lang="en-US" smtClean="0">
                <a:solidFill>
                  <a:prstClr val="black">
                    <a:tint val="75000"/>
                  </a:prstClr>
                </a:solidFill>
              </a:rPr>
              <a:pPr/>
              <a:t>‹#›</a:t>
            </a:fld>
            <a:endParaRPr lang="en-US" dirty="0">
              <a:solidFill>
                <a:prstClr val="black">
                  <a:tint val="75000"/>
                </a:prstClr>
              </a:solidFill>
            </a:endParaRPr>
          </a:p>
        </p:txBody>
      </p:sp>
      <p:pic>
        <p:nvPicPr>
          <p:cNvPr id="7" name="Picture 6"/>
          <p:cNvPicPr>
            <a:picLocks noChangeAspect="1"/>
          </p:cNvPicPr>
          <p:nvPr userDrawn="1"/>
        </p:nvPicPr>
        <p:blipFill>
          <a:blip r:embed="rId6" cstate="print">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ounded Rectangle 7"/>
          <p:cNvSpPr/>
          <p:nvPr userDrawn="1"/>
        </p:nvSpPr>
        <p:spPr>
          <a:xfrm>
            <a:off x="432823" y="228600"/>
            <a:ext cx="11465010" cy="5424330"/>
          </a:xfrm>
          <a:prstGeom prst="roundRect">
            <a:avLst>
              <a:gd name="adj" fmla="val 2553"/>
            </a:avLst>
          </a:prstGeom>
          <a:solidFill>
            <a:srgbClr val="8384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pic>
        <p:nvPicPr>
          <p:cNvPr id="9" name="Picture 8"/>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0511228" y="5662120"/>
            <a:ext cx="1386605" cy="1118088"/>
          </a:xfrm>
          <a:prstGeom prst="rect">
            <a:avLst/>
          </a:prstGeom>
        </p:spPr>
      </p:pic>
      <p:pic>
        <p:nvPicPr>
          <p:cNvPr id="10" name="Picture 9"/>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9489587" y="5724028"/>
            <a:ext cx="1318131" cy="1062874"/>
          </a:xfrm>
          <a:prstGeom prst="rect">
            <a:avLst/>
          </a:prstGeom>
        </p:spPr>
      </p:pic>
    </p:spTree>
    <p:extLst>
      <p:ext uri="{BB962C8B-B14F-4D97-AF65-F5344CB8AC3E}">
        <p14:creationId xmlns:p14="http://schemas.microsoft.com/office/powerpoint/2010/main" val="3313203201"/>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Joetta.l.kreck@usace.army.mi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GC LOGO WITH  OUTLINED TEXT CMYK 300 PPI.png"/>
          <p:cNvPicPr>
            <a:picLocks noChangeAspect="1"/>
          </p:cNvPicPr>
          <p:nvPr/>
        </p:nvPicPr>
        <p:blipFill>
          <a:blip r:embed="rId3" cstate="print"/>
          <a:stretch>
            <a:fillRect/>
          </a:stretch>
        </p:blipFill>
        <p:spPr>
          <a:xfrm>
            <a:off x="947058" y="762006"/>
            <a:ext cx="1959429" cy="1959429"/>
          </a:xfrm>
          <a:prstGeom prst="rect">
            <a:avLst/>
          </a:prstGeom>
          <a:ln>
            <a:noFill/>
          </a:ln>
          <a:effectLst>
            <a:outerShdw blurRad="292100" dist="139700" dir="2700000" algn="tl" rotWithShape="0">
              <a:srgbClr val="333333">
                <a:alpha val="65000"/>
              </a:srgbClr>
            </a:outerShdw>
          </a:effectLst>
        </p:spPr>
      </p:pic>
      <p:sp>
        <p:nvSpPr>
          <p:cNvPr id="4" name="Rectangle 3">
            <a:extLst>
              <a:ext uri="{FF2B5EF4-FFF2-40B4-BE49-F238E27FC236}">
                <a16:creationId xmlns:a16="http://schemas.microsoft.com/office/drawing/2014/main" id="{334AB738-6FCE-411D-9EDA-3B10B8E0BBC1}"/>
              </a:ext>
            </a:extLst>
          </p:cNvPr>
          <p:cNvSpPr/>
          <p:nvPr/>
        </p:nvSpPr>
        <p:spPr>
          <a:xfrm>
            <a:off x="652283" y="4634619"/>
            <a:ext cx="2762575" cy="1015663"/>
          </a:xfrm>
          <a:prstGeom prst="rect">
            <a:avLst/>
          </a:prstGeom>
        </p:spPr>
        <p:txBody>
          <a:bodyPr wrap="square">
            <a:spAutoFit/>
          </a:bodyPr>
          <a:lstStyle/>
          <a:p>
            <a:r>
              <a:rPr lang="en-US" sz="1200" b="1" dirty="0">
                <a:solidFill>
                  <a:prstClr val="black"/>
                </a:solidFill>
                <a:cs typeface="Arial" panose="020B0604020202020204" pitchFamily="34" charset="0"/>
              </a:rPr>
              <a:t>Joetta Kreck</a:t>
            </a:r>
          </a:p>
          <a:p>
            <a:r>
              <a:rPr lang="en-US" sz="1200" b="1" dirty="0">
                <a:solidFill>
                  <a:prstClr val="black"/>
                </a:solidFill>
                <a:cs typeface="Arial" panose="020B0604020202020204" pitchFamily="34" charset="0"/>
              </a:rPr>
              <a:t>Enterprise Support Branch</a:t>
            </a:r>
          </a:p>
          <a:p>
            <a:r>
              <a:rPr lang="en-US" sz="1200" b="1" dirty="0">
                <a:solidFill>
                  <a:prstClr val="black"/>
                </a:solidFill>
                <a:cs typeface="Arial" panose="020B0604020202020204" pitchFamily="34" charset="0"/>
              </a:rPr>
              <a:t>Email: </a:t>
            </a:r>
            <a:r>
              <a:rPr lang="en-US" sz="1200" b="1" dirty="0">
                <a:solidFill>
                  <a:prstClr val="black"/>
                </a:solidFill>
                <a:cs typeface="Arial" panose="020B0604020202020204" pitchFamily="34" charset="0"/>
                <a:hlinkClick r:id="rId4"/>
              </a:rPr>
              <a:t>Joetta.l.kreck@usace.army.mil</a:t>
            </a:r>
            <a:r>
              <a:rPr lang="en-US" sz="1200" b="1" dirty="0">
                <a:solidFill>
                  <a:prstClr val="black"/>
                </a:solidFill>
                <a:cs typeface="Arial" panose="020B0604020202020204" pitchFamily="34" charset="0"/>
              </a:rPr>
              <a:t>  </a:t>
            </a:r>
          </a:p>
          <a:p>
            <a:r>
              <a:rPr lang="en-US" sz="1200" b="1" dirty="0">
                <a:solidFill>
                  <a:prstClr val="black"/>
                </a:solidFill>
                <a:cs typeface="Arial" panose="020B0604020202020204" pitchFamily="34" charset="0"/>
              </a:rPr>
              <a:t>Phone: (703) 428-3903</a:t>
            </a:r>
          </a:p>
          <a:p>
            <a:r>
              <a:rPr lang="en-US" sz="1200" b="1" dirty="0">
                <a:solidFill>
                  <a:prstClr val="black"/>
                </a:solidFill>
                <a:cs typeface="Arial" panose="020B0604020202020204" pitchFamily="34" charset="0"/>
              </a:rPr>
              <a:t>Date: 1 March 2022</a:t>
            </a:r>
          </a:p>
        </p:txBody>
      </p:sp>
      <p:sp>
        <p:nvSpPr>
          <p:cNvPr id="6" name="TextBox 5">
            <a:extLst>
              <a:ext uri="{FF2B5EF4-FFF2-40B4-BE49-F238E27FC236}">
                <a16:creationId xmlns:a16="http://schemas.microsoft.com/office/drawing/2014/main" id="{6449A330-C4B4-429C-9A03-4D3F0181A534}"/>
              </a:ext>
            </a:extLst>
          </p:cNvPr>
          <p:cNvSpPr txBox="1"/>
          <p:nvPr/>
        </p:nvSpPr>
        <p:spPr>
          <a:xfrm>
            <a:off x="2349632" y="2828835"/>
            <a:ext cx="7774756" cy="1200329"/>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Intuitive Situational Awareness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alibri" panose="020F0502020204030204"/>
                <a:ea typeface="+mn-ea"/>
                <a:cs typeface="+mn-cs"/>
              </a:rPr>
              <a:t>A Military Use Case</a:t>
            </a:r>
            <a:endParaRPr kumimoji="0" lang="en-US" sz="3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4499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D56D23-C508-4084-B3AE-13D8F4AC0154}"/>
              </a:ext>
            </a:extLst>
          </p:cNvPr>
          <p:cNvSpPr/>
          <p:nvPr/>
        </p:nvSpPr>
        <p:spPr>
          <a:xfrm>
            <a:off x="6927676" y="2058073"/>
            <a:ext cx="4438146" cy="41635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Read and Apply Style File</a:t>
            </a:r>
          </a:p>
          <a:p>
            <a:pPr marL="285750" indent="-285750">
              <a:buFont typeface="Arial" panose="020B0604020202020204" pitchFamily="34" charset="0"/>
              <a:buChar char="•"/>
            </a:pPr>
            <a:r>
              <a:rPr lang="en-US" dirty="0">
                <a:solidFill>
                  <a:schemeClr val="tx2">
                    <a:lumMod val="50000"/>
                  </a:schemeClr>
                </a:solidFill>
              </a:rPr>
              <a:t>Link data to Symbology</a:t>
            </a:r>
          </a:p>
          <a:p>
            <a:pPr marL="285750" indent="-285750">
              <a:buFont typeface="Arial" panose="020B0604020202020204" pitchFamily="34" charset="0"/>
              <a:buChar char="•"/>
            </a:pPr>
            <a:r>
              <a:rPr lang="en-US" dirty="0">
                <a:solidFill>
                  <a:schemeClr val="tx2">
                    <a:lumMod val="50000"/>
                  </a:schemeClr>
                </a:solidFill>
              </a:rPr>
              <a:t>Apply labels to Data</a:t>
            </a:r>
          </a:p>
          <a:p>
            <a:pPr marL="285750" indent="-285750">
              <a:buFont typeface="Arial" panose="020B0604020202020204" pitchFamily="34" charset="0"/>
              <a:buChar char="•"/>
            </a:pPr>
            <a:r>
              <a:rPr lang="en-US" dirty="0">
                <a:solidFill>
                  <a:schemeClr val="tx2">
                    <a:lumMod val="50000"/>
                  </a:schemeClr>
                </a:solidFill>
              </a:rPr>
              <a:t>Scale Based Filtering</a:t>
            </a:r>
          </a:p>
          <a:p>
            <a:pPr marL="285750" indent="-285750">
              <a:buFont typeface="Arial" panose="020B0604020202020204" pitchFamily="34" charset="0"/>
              <a:buChar char="•"/>
            </a:pPr>
            <a:r>
              <a:rPr lang="en-US" dirty="0">
                <a:solidFill>
                  <a:schemeClr val="tx2">
                    <a:lumMod val="50000"/>
                  </a:schemeClr>
                </a:solidFill>
              </a:rPr>
              <a:t>Prioritization of popup displayed attributes</a:t>
            </a:r>
          </a:p>
          <a:p>
            <a:pPr marL="285750" indent="-285750">
              <a:buFont typeface="Arial" panose="020B0604020202020204" pitchFamily="34" charset="0"/>
              <a:buChar char="•"/>
            </a:pPr>
            <a:r>
              <a:rPr lang="en-US" dirty="0">
                <a:solidFill>
                  <a:schemeClr val="tx2">
                    <a:lumMod val="50000"/>
                  </a:schemeClr>
                </a:solidFill>
              </a:rPr>
              <a:t>Rendering Order</a:t>
            </a:r>
            <a:endParaRPr lang="en-US" dirty="0"/>
          </a:p>
          <a:p>
            <a:r>
              <a:rPr lang="en-US" dirty="0">
                <a:solidFill>
                  <a:schemeClr val="tx2">
                    <a:lumMod val="50000"/>
                  </a:schemeClr>
                </a:solidFill>
              </a:rPr>
              <a:t>Load/Cache/Read Symbol Graphics</a:t>
            </a:r>
          </a:p>
          <a:p>
            <a:r>
              <a:rPr lang="en-US" dirty="0">
                <a:solidFill>
                  <a:schemeClr val="tx2">
                    <a:lumMod val="50000"/>
                  </a:schemeClr>
                </a:solidFill>
              </a:rPr>
              <a:t>Enable Search and Filter</a:t>
            </a:r>
          </a:p>
          <a:p>
            <a:r>
              <a:rPr lang="en-US" dirty="0">
                <a:solidFill>
                  <a:schemeClr val="tx2">
                    <a:lumMod val="50000"/>
                  </a:schemeClr>
                </a:solidFill>
              </a:rPr>
              <a:t>Cluster and Filter Symbols</a:t>
            </a:r>
          </a:p>
          <a:p>
            <a:endParaRPr lang="en-US" dirty="0">
              <a:solidFill>
                <a:schemeClr val="tx2">
                  <a:lumMod val="50000"/>
                </a:schemeClr>
              </a:solidFill>
            </a:endParaRPr>
          </a:p>
        </p:txBody>
      </p:sp>
      <p:sp>
        <p:nvSpPr>
          <p:cNvPr id="6" name="Rectangle 5">
            <a:extLst>
              <a:ext uri="{FF2B5EF4-FFF2-40B4-BE49-F238E27FC236}">
                <a16:creationId xmlns:a16="http://schemas.microsoft.com/office/drawing/2014/main" id="{33F64311-6661-4A0E-A63D-12F9DBAEB92A}"/>
              </a:ext>
            </a:extLst>
          </p:cNvPr>
          <p:cNvSpPr/>
          <p:nvPr/>
        </p:nvSpPr>
        <p:spPr>
          <a:xfrm>
            <a:off x="826178" y="1898728"/>
            <a:ext cx="4616716" cy="44822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Data</a:t>
            </a:r>
          </a:p>
          <a:p>
            <a:pPr marL="285750" indent="-285750">
              <a:buFont typeface="Arial" panose="020B0604020202020204" pitchFamily="34" charset="0"/>
              <a:buChar char="•"/>
            </a:pPr>
            <a:r>
              <a:rPr lang="en-US" dirty="0">
                <a:solidFill>
                  <a:schemeClr val="tx2">
                    <a:lumMod val="50000"/>
                  </a:schemeClr>
                </a:solidFill>
              </a:rPr>
              <a:t>Connect to Service/Load Data</a:t>
            </a:r>
          </a:p>
          <a:p>
            <a:pPr marL="285750" indent="-285750">
              <a:buFont typeface="Arial" panose="020B0604020202020204" pitchFamily="34" charset="0"/>
              <a:buChar char="•"/>
            </a:pPr>
            <a:r>
              <a:rPr lang="en-US" dirty="0">
                <a:solidFill>
                  <a:schemeClr val="tx2">
                    <a:lumMod val="50000"/>
                  </a:schemeClr>
                </a:solidFill>
              </a:rPr>
              <a:t>Link Symbols to data.</a:t>
            </a:r>
          </a:p>
          <a:p>
            <a:pPr marL="285750" indent="-285750">
              <a:buFont typeface="Arial" panose="020B0604020202020204" pitchFamily="34" charset="0"/>
              <a:buChar char="•"/>
            </a:pPr>
            <a:r>
              <a:rPr lang="en-US" dirty="0">
                <a:solidFill>
                  <a:schemeClr val="tx2">
                    <a:lumMod val="50000"/>
                  </a:schemeClr>
                </a:solidFill>
              </a:rPr>
              <a:t>Link attributes to pop-ups</a:t>
            </a:r>
          </a:p>
          <a:p>
            <a:pPr marL="285750" indent="-285750">
              <a:buFont typeface="Arial" panose="020B0604020202020204" pitchFamily="34" charset="0"/>
              <a:buChar char="•"/>
            </a:pPr>
            <a:r>
              <a:rPr lang="en-US" dirty="0">
                <a:solidFill>
                  <a:schemeClr val="tx2">
                    <a:lumMod val="50000"/>
                  </a:schemeClr>
                </a:solidFill>
              </a:rPr>
              <a:t>Link attributes to domain value lookups</a:t>
            </a:r>
          </a:p>
          <a:p>
            <a:r>
              <a:rPr lang="en-US" dirty="0">
                <a:solidFill>
                  <a:schemeClr val="tx2">
                    <a:lumMod val="50000"/>
                  </a:schemeClr>
                </a:solidFill>
              </a:rPr>
              <a:t>Collection</a:t>
            </a:r>
          </a:p>
          <a:p>
            <a:pPr marL="285750" indent="-285750">
              <a:buFont typeface="Arial" panose="020B0604020202020204" pitchFamily="34" charset="0"/>
              <a:buChar char="•"/>
            </a:pPr>
            <a:r>
              <a:rPr lang="en-US" dirty="0">
                <a:solidFill>
                  <a:schemeClr val="tx2">
                    <a:lumMod val="50000"/>
                  </a:schemeClr>
                </a:solidFill>
              </a:rPr>
              <a:t>Drop symbol on map - link Symbol to default attribute set </a:t>
            </a:r>
          </a:p>
          <a:p>
            <a:r>
              <a:rPr lang="en-US" dirty="0">
                <a:solidFill>
                  <a:schemeClr val="tx2">
                    <a:lumMod val="50000"/>
                  </a:schemeClr>
                </a:solidFill>
              </a:rPr>
              <a:t>Form Option:</a:t>
            </a:r>
          </a:p>
          <a:p>
            <a:pPr marL="285750" indent="-285750">
              <a:buFont typeface="Arial" panose="020B0604020202020204" pitchFamily="34" charset="0"/>
              <a:buChar char="•"/>
            </a:pPr>
            <a:r>
              <a:rPr lang="en-US" dirty="0">
                <a:solidFill>
                  <a:schemeClr val="tx2">
                    <a:lumMod val="50000"/>
                  </a:schemeClr>
                </a:solidFill>
              </a:rPr>
              <a:t>Collect from a list of pre-defined attributes (drop downs associated with domain lookup tables)</a:t>
            </a:r>
          </a:p>
          <a:p>
            <a:pPr marL="285750" indent="-285750">
              <a:buFont typeface="Arial" panose="020B0604020202020204" pitchFamily="34" charset="0"/>
              <a:buChar char="•"/>
            </a:pPr>
            <a:r>
              <a:rPr lang="en-US" dirty="0">
                <a:solidFill>
                  <a:schemeClr val="tx2">
                    <a:lumMod val="50000"/>
                  </a:schemeClr>
                </a:solidFill>
              </a:rPr>
              <a:t>Free text to notes field</a:t>
            </a:r>
          </a:p>
          <a:p>
            <a:pPr marL="285750" indent="-285750">
              <a:buFont typeface="Arial" panose="020B0604020202020204" pitchFamily="34" charset="0"/>
              <a:buChar char="•"/>
            </a:pPr>
            <a:r>
              <a:rPr lang="en-US" dirty="0">
                <a:solidFill>
                  <a:schemeClr val="tx2">
                    <a:lumMod val="50000"/>
                  </a:schemeClr>
                </a:solidFill>
              </a:rPr>
              <a:t>Add photo hyperlink</a:t>
            </a:r>
          </a:p>
        </p:txBody>
      </p:sp>
      <p:sp>
        <p:nvSpPr>
          <p:cNvPr id="9" name="TextBox 8">
            <a:extLst>
              <a:ext uri="{FF2B5EF4-FFF2-40B4-BE49-F238E27FC236}">
                <a16:creationId xmlns:a16="http://schemas.microsoft.com/office/drawing/2014/main" id="{A705551F-6E4C-49D3-A9E8-D25B68D0B899}"/>
              </a:ext>
            </a:extLst>
          </p:cNvPr>
          <p:cNvSpPr txBox="1"/>
          <p:nvPr/>
        </p:nvSpPr>
        <p:spPr>
          <a:xfrm>
            <a:off x="1608143" y="217134"/>
            <a:ext cx="8753197" cy="830997"/>
          </a:xfrm>
          <a:prstGeom prst="rect">
            <a:avLst/>
          </a:prstGeom>
          <a:noFill/>
        </p:spPr>
        <p:txBody>
          <a:bodyPr wrap="square" rtlCol="0">
            <a:spAutoFit/>
          </a:bodyPr>
          <a:lstStyle/>
          <a:p>
            <a:pPr algn="ctr"/>
            <a:r>
              <a:rPr lang="en-US" sz="2400" b="1" dirty="0"/>
              <a:t>Use case: Intuitive Situational Awareness/Understanding</a:t>
            </a:r>
          </a:p>
          <a:p>
            <a:pPr algn="ctr"/>
            <a:r>
              <a:rPr lang="en-US" sz="2400" b="1" dirty="0"/>
              <a:t>Role: Geospatial Consumer System Developer </a:t>
            </a:r>
          </a:p>
        </p:txBody>
      </p:sp>
      <p:sp>
        <p:nvSpPr>
          <p:cNvPr id="10" name="TextBox 9">
            <a:extLst>
              <a:ext uri="{FF2B5EF4-FFF2-40B4-BE49-F238E27FC236}">
                <a16:creationId xmlns:a16="http://schemas.microsoft.com/office/drawing/2014/main" id="{B0239302-414C-4C06-B11E-F8921F5FAD75}"/>
              </a:ext>
            </a:extLst>
          </p:cNvPr>
          <p:cNvSpPr txBox="1"/>
          <p:nvPr/>
        </p:nvSpPr>
        <p:spPr>
          <a:xfrm>
            <a:off x="7207433" y="1150264"/>
            <a:ext cx="2644922" cy="707886"/>
          </a:xfrm>
          <a:prstGeom prst="rect">
            <a:avLst/>
          </a:prstGeom>
          <a:noFill/>
        </p:spPr>
        <p:txBody>
          <a:bodyPr wrap="square" rtlCol="0">
            <a:spAutoFit/>
          </a:bodyPr>
          <a:lstStyle/>
          <a:p>
            <a:pPr algn="ctr"/>
            <a:r>
              <a:rPr lang="en-US" sz="2000" b="1" dirty="0"/>
              <a:t>Visualization</a:t>
            </a:r>
          </a:p>
          <a:p>
            <a:pPr algn="ctr"/>
            <a:r>
              <a:rPr lang="en-US" sz="2000" b="1" dirty="0"/>
              <a:t>Portrayal and Details</a:t>
            </a:r>
          </a:p>
        </p:txBody>
      </p:sp>
      <p:sp>
        <p:nvSpPr>
          <p:cNvPr id="11" name="TextBox 10">
            <a:extLst>
              <a:ext uri="{FF2B5EF4-FFF2-40B4-BE49-F238E27FC236}">
                <a16:creationId xmlns:a16="http://schemas.microsoft.com/office/drawing/2014/main" id="{A888368F-D3EF-446D-9D2C-4BFF357A9E99}"/>
              </a:ext>
            </a:extLst>
          </p:cNvPr>
          <p:cNvSpPr txBox="1"/>
          <p:nvPr/>
        </p:nvSpPr>
        <p:spPr>
          <a:xfrm>
            <a:off x="984360" y="1150264"/>
            <a:ext cx="3832537" cy="707886"/>
          </a:xfrm>
          <a:prstGeom prst="rect">
            <a:avLst/>
          </a:prstGeom>
          <a:noFill/>
        </p:spPr>
        <p:txBody>
          <a:bodyPr wrap="square" rtlCol="0">
            <a:spAutoFit/>
          </a:bodyPr>
          <a:lstStyle/>
          <a:p>
            <a:pPr algn="ctr"/>
            <a:r>
              <a:rPr lang="en-US" sz="2000" b="1" dirty="0"/>
              <a:t>Geospatial Data</a:t>
            </a:r>
          </a:p>
          <a:p>
            <a:pPr algn="ctr"/>
            <a:r>
              <a:rPr lang="en-US" sz="2000" b="1" dirty="0"/>
              <a:t>Preparation  &amp; Collection</a:t>
            </a:r>
          </a:p>
        </p:txBody>
      </p:sp>
    </p:spTree>
    <p:extLst>
      <p:ext uri="{BB962C8B-B14F-4D97-AF65-F5344CB8AC3E}">
        <p14:creationId xmlns:p14="http://schemas.microsoft.com/office/powerpoint/2010/main" val="1408560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D56D23-C508-4084-B3AE-13D8F4AC0154}"/>
              </a:ext>
            </a:extLst>
          </p:cNvPr>
          <p:cNvSpPr/>
          <p:nvPr/>
        </p:nvSpPr>
        <p:spPr>
          <a:xfrm>
            <a:off x="6368124" y="1910593"/>
            <a:ext cx="4438146" cy="4890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Use POIs for:</a:t>
            </a:r>
          </a:p>
          <a:p>
            <a:pPr marL="285750" indent="-285750">
              <a:buFont typeface="Arial" panose="020B0604020202020204" pitchFamily="34" charset="0"/>
              <a:buChar char="•"/>
            </a:pPr>
            <a:r>
              <a:rPr lang="en-US" dirty="0">
                <a:solidFill>
                  <a:schemeClr val="tx2">
                    <a:lumMod val="50000"/>
                  </a:schemeClr>
                </a:solidFill>
              </a:rPr>
              <a:t>General Position Verification – (Where am I? Am I where I think I am?)</a:t>
            </a:r>
          </a:p>
          <a:p>
            <a:pPr marL="285750" indent="-285750">
              <a:buFont typeface="Arial" panose="020B0604020202020204" pitchFamily="34" charset="0"/>
              <a:buChar char="•"/>
            </a:pPr>
            <a:r>
              <a:rPr lang="en-US" dirty="0">
                <a:solidFill>
                  <a:schemeClr val="tx2">
                    <a:lumMod val="50000"/>
                  </a:schemeClr>
                </a:solidFill>
              </a:rPr>
              <a:t>POI as a start point and end point (routing and general planning)</a:t>
            </a:r>
          </a:p>
          <a:p>
            <a:pPr marL="171450" indent="-171450">
              <a:buFont typeface="Arial" panose="020B0604020202020204" pitchFamily="34" charset="0"/>
              <a:buChar char="•"/>
            </a:pPr>
            <a:r>
              <a:rPr lang="en-US" dirty="0">
                <a:solidFill>
                  <a:schemeClr val="tx2">
                    <a:lumMod val="50000"/>
                  </a:schemeClr>
                </a:solidFill>
              </a:rPr>
              <a:t>Toggle – All, Sub Group, Single Type</a:t>
            </a:r>
          </a:p>
          <a:p>
            <a:pPr marL="171450" indent="-171450">
              <a:buFont typeface="Arial" panose="020B0604020202020204" pitchFamily="34" charset="0"/>
              <a:buChar char="•"/>
            </a:pPr>
            <a:r>
              <a:rPr lang="en-US" dirty="0">
                <a:solidFill>
                  <a:schemeClr val="tx2">
                    <a:lumMod val="50000"/>
                  </a:schemeClr>
                </a:solidFill>
              </a:rPr>
              <a:t>Filter – Type</a:t>
            </a:r>
          </a:p>
          <a:p>
            <a:pPr marL="171450" indent="-171450">
              <a:buFont typeface="Arial" panose="020B0604020202020204" pitchFamily="34" charset="0"/>
              <a:buChar char="•"/>
            </a:pPr>
            <a:r>
              <a:rPr lang="en-US" dirty="0">
                <a:solidFill>
                  <a:schemeClr val="tx2">
                    <a:lumMod val="50000"/>
                  </a:schemeClr>
                </a:solidFill>
              </a:rPr>
              <a:t>Toggle - Labels</a:t>
            </a:r>
          </a:p>
          <a:p>
            <a:pPr marL="171450" indent="-171450">
              <a:buFont typeface="Arial" panose="020B0604020202020204" pitchFamily="34" charset="0"/>
              <a:buChar char="•"/>
            </a:pPr>
            <a:r>
              <a:rPr lang="en-US" dirty="0">
                <a:solidFill>
                  <a:schemeClr val="tx2">
                    <a:lumMod val="50000"/>
                  </a:schemeClr>
                </a:solidFill>
              </a:rPr>
              <a:t>Select Information</a:t>
            </a:r>
          </a:p>
          <a:p>
            <a:pPr marL="171450" indent="-171450">
              <a:buFont typeface="Arial" panose="020B0604020202020204" pitchFamily="34" charset="0"/>
              <a:buChar char="•"/>
            </a:pPr>
            <a:r>
              <a:rPr lang="en-US" dirty="0">
                <a:solidFill>
                  <a:schemeClr val="tx2">
                    <a:lumMod val="50000"/>
                  </a:schemeClr>
                </a:solidFill>
              </a:rPr>
              <a:t>Import Style</a:t>
            </a:r>
          </a:p>
          <a:p>
            <a:pPr marL="171450" indent="-171450">
              <a:buFont typeface="Arial" panose="020B0604020202020204" pitchFamily="34" charset="0"/>
              <a:buChar char="•"/>
            </a:pPr>
            <a:r>
              <a:rPr lang="en-US" dirty="0">
                <a:solidFill>
                  <a:schemeClr val="tx2">
                    <a:lumMod val="50000"/>
                  </a:schemeClr>
                </a:solidFill>
              </a:rPr>
              <a:t>Change Style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33F64311-6661-4A0E-A63D-12F9DBAEB92A}"/>
              </a:ext>
            </a:extLst>
          </p:cNvPr>
          <p:cNvSpPr/>
          <p:nvPr/>
        </p:nvSpPr>
        <p:spPr>
          <a:xfrm>
            <a:off x="1207161" y="1941370"/>
            <a:ext cx="4616716" cy="462446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Obtain Data </a:t>
            </a:r>
          </a:p>
          <a:p>
            <a:pPr marL="285750" indent="-285750">
              <a:buFont typeface="Arial" panose="020B0604020202020204" pitchFamily="34" charset="0"/>
              <a:buChar char="•"/>
            </a:pPr>
            <a:r>
              <a:rPr lang="en-US" dirty="0">
                <a:solidFill>
                  <a:schemeClr val="tx2">
                    <a:lumMod val="50000"/>
                  </a:schemeClr>
                </a:solidFill>
              </a:rPr>
              <a:t>Connect to Service – Cache Data</a:t>
            </a:r>
          </a:p>
          <a:p>
            <a:pPr marL="285750" indent="-285750">
              <a:buFont typeface="Arial" panose="020B0604020202020204" pitchFamily="34" charset="0"/>
              <a:buChar char="•"/>
            </a:pPr>
            <a:r>
              <a:rPr lang="en-US" dirty="0">
                <a:solidFill>
                  <a:schemeClr val="tx2">
                    <a:lumMod val="50000"/>
                  </a:schemeClr>
                </a:solidFill>
              </a:rPr>
              <a:t>Download Packaged Data</a:t>
            </a:r>
          </a:p>
          <a:p>
            <a:r>
              <a:rPr lang="en-US" dirty="0">
                <a:solidFill>
                  <a:schemeClr val="tx2">
                    <a:lumMod val="50000"/>
                  </a:schemeClr>
                </a:solidFill>
              </a:rPr>
              <a:t>Collect / Update Data</a:t>
            </a:r>
          </a:p>
          <a:p>
            <a:pPr marL="285750" indent="-285750">
              <a:buFont typeface="Arial" panose="020B0604020202020204" pitchFamily="34" charset="0"/>
              <a:buChar char="•"/>
            </a:pPr>
            <a:r>
              <a:rPr lang="en-US" dirty="0">
                <a:solidFill>
                  <a:schemeClr val="tx2">
                    <a:lumMod val="50000"/>
                  </a:schemeClr>
                </a:solidFill>
              </a:rPr>
              <a:t>Collect New POI</a:t>
            </a:r>
          </a:p>
          <a:p>
            <a:pPr marL="285750" indent="-285750">
              <a:buFont typeface="Arial" panose="020B0604020202020204" pitchFamily="34" charset="0"/>
              <a:buChar char="•"/>
            </a:pPr>
            <a:r>
              <a:rPr lang="en-US" dirty="0">
                <a:solidFill>
                  <a:schemeClr val="tx2">
                    <a:lumMod val="50000"/>
                  </a:schemeClr>
                </a:solidFill>
              </a:rPr>
              <a:t>Flag for correction</a:t>
            </a:r>
          </a:p>
          <a:p>
            <a:pPr marL="285750" indent="-285750">
              <a:buFont typeface="Arial" panose="020B0604020202020204" pitchFamily="34" charset="0"/>
              <a:buChar char="•"/>
            </a:pPr>
            <a:r>
              <a:rPr lang="en-US" dirty="0">
                <a:solidFill>
                  <a:schemeClr val="tx2">
                    <a:lumMod val="50000"/>
                  </a:schemeClr>
                </a:solidFill>
              </a:rPr>
              <a:t>Details(Attributes)</a:t>
            </a:r>
          </a:p>
        </p:txBody>
      </p:sp>
      <p:sp>
        <p:nvSpPr>
          <p:cNvPr id="9" name="TextBox 8">
            <a:extLst>
              <a:ext uri="{FF2B5EF4-FFF2-40B4-BE49-F238E27FC236}">
                <a16:creationId xmlns:a16="http://schemas.microsoft.com/office/drawing/2014/main" id="{A705551F-6E4C-49D3-A9E8-D25B68D0B899}"/>
              </a:ext>
            </a:extLst>
          </p:cNvPr>
          <p:cNvSpPr txBox="1"/>
          <p:nvPr/>
        </p:nvSpPr>
        <p:spPr>
          <a:xfrm>
            <a:off x="1608143" y="217134"/>
            <a:ext cx="8753197"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Use case: Intuitive Situational Awareness/Understanding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Role: Geospatial Consumer</a:t>
            </a:r>
          </a:p>
        </p:txBody>
      </p:sp>
      <p:sp>
        <p:nvSpPr>
          <p:cNvPr id="10" name="TextBox 9">
            <a:extLst>
              <a:ext uri="{FF2B5EF4-FFF2-40B4-BE49-F238E27FC236}">
                <a16:creationId xmlns:a16="http://schemas.microsoft.com/office/drawing/2014/main" id="{B0239302-414C-4C06-B11E-F8921F5FAD75}"/>
              </a:ext>
            </a:extLst>
          </p:cNvPr>
          <p:cNvSpPr txBox="1"/>
          <p:nvPr/>
        </p:nvSpPr>
        <p:spPr>
          <a:xfrm>
            <a:off x="7070274" y="1233484"/>
            <a:ext cx="303384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Visualization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Portrayal and Details</a:t>
            </a:r>
          </a:p>
        </p:txBody>
      </p:sp>
      <p:sp>
        <p:nvSpPr>
          <p:cNvPr id="11" name="TextBox 10">
            <a:extLst>
              <a:ext uri="{FF2B5EF4-FFF2-40B4-BE49-F238E27FC236}">
                <a16:creationId xmlns:a16="http://schemas.microsoft.com/office/drawing/2014/main" id="{A888368F-D3EF-446D-9D2C-4BFF357A9E99}"/>
              </a:ext>
            </a:extLst>
          </p:cNvPr>
          <p:cNvSpPr txBox="1"/>
          <p:nvPr/>
        </p:nvSpPr>
        <p:spPr>
          <a:xfrm>
            <a:off x="992982" y="1202707"/>
            <a:ext cx="4128746" cy="707886"/>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Geospatial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Preparation  &amp; Collection</a:t>
            </a:r>
          </a:p>
        </p:txBody>
      </p:sp>
    </p:spTree>
    <p:extLst>
      <p:ext uri="{BB962C8B-B14F-4D97-AF65-F5344CB8AC3E}">
        <p14:creationId xmlns:p14="http://schemas.microsoft.com/office/powerpoint/2010/main" val="3986137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D464E-5542-411F-A91E-EEDC74A5CD41}"/>
              </a:ext>
            </a:extLst>
          </p:cNvPr>
          <p:cNvSpPr>
            <a:spLocks noGrp="1"/>
          </p:cNvSpPr>
          <p:nvPr>
            <p:ph type="title" idx="4294967295"/>
          </p:nvPr>
        </p:nvSpPr>
        <p:spPr>
          <a:xfrm>
            <a:off x="1485312" y="369343"/>
            <a:ext cx="9029700" cy="590931"/>
          </a:xfrm>
          <a:noFill/>
        </p:spPr>
        <p:txBody>
          <a:bodyPr wrap="square" rtlCol="0">
            <a:spAutoFit/>
          </a:bodyPr>
          <a:lstStyle/>
          <a:p>
            <a:r>
              <a:rPr lang="en-US" sz="3600" b="1" dirty="0">
                <a:latin typeface="+mn-lt"/>
                <a:ea typeface="+mn-ea"/>
                <a:cs typeface="+mn-cs"/>
              </a:rPr>
              <a:t>Summary</a:t>
            </a:r>
          </a:p>
        </p:txBody>
      </p:sp>
      <p:sp>
        <p:nvSpPr>
          <p:cNvPr id="3" name="Content Placeholder 2">
            <a:extLst>
              <a:ext uri="{FF2B5EF4-FFF2-40B4-BE49-F238E27FC236}">
                <a16:creationId xmlns:a16="http://schemas.microsoft.com/office/drawing/2014/main" id="{7EE81FFD-6773-434E-9F60-8A9260807B92}"/>
              </a:ext>
            </a:extLst>
          </p:cNvPr>
          <p:cNvSpPr>
            <a:spLocks noGrp="1"/>
          </p:cNvSpPr>
          <p:nvPr>
            <p:ph idx="4294967295"/>
          </p:nvPr>
        </p:nvSpPr>
        <p:spPr>
          <a:xfrm>
            <a:off x="1006793" y="1554163"/>
            <a:ext cx="9367837" cy="4041775"/>
          </a:xfrm>
        </p:spPr>
        <p:txBody>
          <a:bodyPr vert="horz" lIns="91440" tIns="45720" rIns="91440" bIns="45720" rtlCol="0" anchor="t">
            <a:normAutofit fontScale="92500" lnSpcReduction="10000"/>
          </a:bodyPr>
          <a:lstStyle/>
          <a:p>
            <a:r>
              <a:rPr lang="en-US" sz="1800" dirty="0"/>
              <a:t>Motivation: soldiers can benefit from feature data with basic attribution that is intuitively symbolized, easily updated and requires minimal data storage and/or bandwidth to transmit.</a:t>
            </a:r>
          </a:p>
          <a:p>
            <a:r>
              <a:rPr lang="en-US" sz="1800" dirty="0"/>
              <a:t>Related use cases: </a:t>
            </a:r>
          </a:p>
          <a:p>
            <a:pPr lvl="1"/>
            <a:r>
              <a:rPr lang="en-US" sz="1800" dirty="0"/>
              <a:t>POI for route planning</a:t>
            </a:r>
          </a:p>
          <a:p>
            <a:r>
              <a:rPr lang="en-US" sz="1800" dirty="0"/>
              <a:t>Roles: </a:t>
            </a:r>
          </a:p>
          <a:p>
            <a:pPr lvl="1"/>
            <a:r>
              <a:rPr lang="en-US" sz="1800" dirty="0"/>
              <a:t>Consumer – a soldier or mission support personnel using  mounted, mobile, operations center systems</a:t>
            </a:r>
          </a:p>
          <a:p>
            <a:pPr lvl="1"/>
            <a:r>
              <a:rPr lang="en-US" sz="1800" dirty="0"/>
              <a:t>Geospatial Consumer System Developer – developer of mounted, mobile and operations systems that are not geospatially focused</a:t>
            </a:r>
          </a:p>
          <a:p>
            <a:pPr lvl="1"/>
            <a:r>
              <a:rPr lang="en-US" sz="1800" dirty="0"/>
              <a:t>Producer – a soldier or other mission support personnel using GIS based systems</a:t>
            </a:r>
          </a:p>
          <a:p>
            <a:pPr lvl="1"/>
            <a:r>
              <a:rPr lang="en-US" sz="1800" dirty="0"/>
              <a:t>Geospatial Producer System Developer – developer of systems with robust geospatial capability for geospatial data production and analysis</a:t>
            </a:r>
          </a:p>
          <a:p>
            <a:r>
              <a:rPr lang="en-US" sz="1800" dirty="0"/>
              <a:t>Devices: </a:t>
            </a:r>
          </a:p>
          <a:p>
            <a:pPr lvl="1"/>
            <a:r>
              <a:rPr lang="en-US" sz="1800" dirty="0"/>
              <a:t>Mounted, Mobile, Desktop and Server based systems using Services, Caches and Packaged Datasets.</a:t>
            </a:r>
          </a:p>
          <a:p>
            <a:endParaRPr lang="en-US" sz="1500" dirty="0"/>
          </a:p>
          <a:p>
            <a:endParaRPr lang="en-US" sz="1500" dirty="0"/>
          </a:p>
          <a:p>
            <a:endParaRPr lang="en-US" sz="1500" dirty="0"/>
          </a:p>
          <a:p>
            <a:endParaRPr lang="en-US" sz="1500" dirty="0"/>
          </a:p>
          <a:p>
            <a:endParaRPr lang="en-US" sz="1500" dirty="0"/>
          </a:p>
          <a:p>
            <a:endParaRPr lang="en-US" sz="1500" dirty="0"/>
          </a:p>
        </p:txBody>
      </p:sp>
    </p:spTree>
    <p:extLst>
      <p:ext uri="{BB962C8B-B14F-4D97-AF65-F5344CB8AC3E}">
        <p14:creationId xmlns:p14="http://schemas.microsoft.com/office/powerpoint/2010/main" val="381756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43D1F9-38BF-404D-8ABC-A8902391D694}"/>
              </a:ext>
            </a:extLst>
          </p:cNvPr>
          <p:cNvSpPr>
            <a:spLocks noGrp="1"/>
          </p:cNvSpPr>
          <p:nvPr>
            <p:ph type="title" idx="4294967295"/>
          </p:nvPr>
        </p:nvSpPr>
        <p:spPr>
          <a:xfrm>
            <a:off x="1390650" y="636588"/>
            <a:ext cx="10972800" cy="563562"/>
          </a:xfrm>
        </p:spPr>
        <p:txBody>
          <a:bodyPr>
            <a:normAutofit fontScale="90000"/>
          </a:bodyPr>
          <a:lstStyle/>
          <a:p>
            <a:r>
              <a:rPr lang="en-US" sz="3600" b="1" dirty="0"/>
              <a:t>Use Case: Situational Awareness</a:t>
            </a:r>
          </a:p>
        </p:txBody>
      </p:sp>
      <p:sp>
        <p:nvSpPr>
          <p:cNvPr id="3" name="Content Placeholder 2">
            <a:extLst>
              <a:ext uri="{FF2B5EF4-FFF2-40B4-BE49-F238E27FC236}">
                <a16:creationId xmlns:a16="http://schemas.microsoft.com/office/drawing/2014/main" id="{35D3200F-5E35-4472-B40A-17E2EA963AB3}"/>
              </a:ext>
            </a:extLst>
          </p:cNvPr>
          <p:cNvSpPr>
            <a:spLocks noGrp="1"/>
          </p:cNvSpPr>
          <p:nvPr>
            <p:ph idx="4294967295"/>
          </p:nvPr>
        </p:nvSpPr>
        <p:spPr>
          <a:xfrm>
            <a:off x="609600" y="1447800"/>
            <a:ext cx="10972800" cy="4695825"/>
          </a:xfrm>
        </p:spPr>
        <p:txBody>
          <a:bodyPr/>
          <a:lstStyle/>
          <a:p>
            <a:pPr marL="0" indent="0">
              <a:buNone/>
            </a:pPr>
            <a:r>
              <a:rPr lang="en-US" sz="1800" i="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POI for Situational Awareness</a:t>
            </a:r>
          </a:p>
          <a:p>
            <a:r>
              <a:rPr lang="en-US" sz="1800" i="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 Point of Interest (POI) can be described in a variety of ways, for this military situation awareness use case, POIs are a simplified set of point features that the user community needs visually represented with options to search, filter, and view labels and attributes. POIs are derived from a more complex geospatial data model and simplified to better enable systems with limited geospatial capabilities. While traditional feature data carries attributes that are often null or contain a “no information” value, POIs should only carry the most relevant and well populated information. In addition to traditional attributes the POI will contains 3 pre-calculate fields that can simplify search, filter, categorize and symbolize the POIs. </a:t>
            </a:r>
          </a:p>
          <a:p>
            <a:pPr marL="0" indent="0">
              <a:buNone/>
            </a:pPr>
            <a:r>
              <a:rPr lang="en-US" sz="1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POI </a:t>
            </a:r>
            <a:r>
              <a:rPr lang="en-US" sz="1800" dirty="0">
                <a:solidFill>
                  <a:srgbClr val="000000"/>
                </a:solidFill>
                <a:latin typeface="Calibri" panose="020F0502020204030204" pitchFamily="34" charset="0"/>
                <a:ea typeface="Calibri" panose="020F0502020204030204" pitchFamily="34" charset="0"/>
                <a:cs typeface="Times New Roman" panose="02020603050405020304" pitchFamily="18" charset="0"/>
              </a:rPr>
              <a:t>for Data Collection</a:t>
            </a:r>
            <a:endParaRPr lang="en-US" sz="1800" dirty="0">
              <a:solidFill>
                <a:srgbClr val="44546A"/>
              </a:solidFill>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POIs, when combined with an identified symbol set, play a key role in enabling end user data collection. An end user with a known symbol set loaded on a device and a capability to select the icon and place it on the map can perform data collection in the field. The end user may also select the collected symbol and fill form fields with additional details. The collected data may be encrypted and stored on the device, shared across the network, or pushed to the server when connectivity is available. </a:t>
            </a:r>
          </a:p>
          <a:p>
            <a:endParaRPr lang="en-US" dirty="0"/>
          </a:p>
        </p:txBody>
      </p:sp>
    </p:spTree>
    <p:extLst>
      <p:ext uri="{BB962C8B-B14F-4D97-AF65-F5344CB8AC3E}">
        <p14:creationId xmlns:p14="http://schemas.microsoft.com/office/powerpoint/2010/main" val="1920783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51AA9103-11C6-4CC2-960F-1F58D6674614}"/>
              </a:ext>
            </a:extLst>
          </p:cNvPr>
          <p:cNvSpPr/>
          <p:nvPr/>
        </p:nvSpPr>
        <p:spPr>
          <a:xfrm>
            <a:off x="614313" y="953865"/>
            <a:ext cx="10963373" cy="5733278"/>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3" name="Table 2">
            <a:extLst>
              <a:ext uri="{FF2B5EF4-FFF2-40B4-BE49-F238E27FC236}">
                <a16:creationId xmlns:a16="http://schemas.microsoft.com/office/drawing/2014/main" id="{2FBD8507-BCBB-4209-BC9B-01517322A96F}"/>
              </a:ext>
            </a:extLst>
          </p:cNvPr>
          <p:cNvGraphicFramePr>
            <a:graphicFrameLocks noGrp="1"/>
          </p:cNvGraphicFramePr>
          <p:nvPr/>
        </p:nvGraphicFramePr>
        <p:xfrm>
          <a:off x="999513" y="1660177"/>
          <a:ext cx="4395832" cy="1492838"/>
        </p:xfrm>
        <a:graphic>
          <a:graphicData uri="http://schemas.openxmlformats.org/drawingml/2006/table">
            <a:tbl>
              <a:tblPr firstRow="1" firstCol="1" bandRow="1"/>
              <a:tblGrid>
                <a:gridCol w="1359018">
                  <a:extLst>
                    <a:ext uri="{9D8B030D-6E8A-4147-A177-3AD203B41FA5}">
                      <a16:colId xmlns:a16="http://schemas.microsoft.com/office/drawing/2014/main" val="2530240188"/>
                    </a:ext>
                  </a:extLst>
                </a:gridCol>
                <a:gridCol w="1023457">
                  <a:extLst>
                    <a:ext uri="{9D8B030D-6E8A-4147-A177-3AD203B41FA5}">
                      <a16:colId xmlns:a16="http://schemas.microsoft.com/office/drawing/2014/main" val="58969995"/>
                    </a:ext>
                  </a:extLst>
                </a:gridCol>
                <a:gridCol w="2013357">
                  <a:extLst>
                    <a:ext uri="{9D8B030D-6E8A-4147-A177-3AD203B41FA5}">
                      <a16:colId xmlns:a16="http://schemas.microsoft.com/office/drawing/2014/main" val="392550818"/>
                    </a:ext>
                  </a:extLst>
                </a:gridCol>
              </a:tblGrid>
              <a:tr h="159592">
                <a:tc>
                  <a:txBody>
                    <a:bodyPr/>
                    <a:lstStyle/>
                    <a:p>
                      <a:pPr marL="0" marR="0">
                        <a:lnSpc>
                          <a:spcPct val="107000"/>
                        </a:lnSpc>
                        <a:spcBef>
                          <a:spcPts val="0"/>
                        </a:spcBef>
                        <a:spcAft>
                          <a:spcPts val="0"/>
                        </a:spcAft>
                      </a:pPr>
                      <a:r>
                        <a:rPr lang="en-US" sz="800" b="1" dirty="0">
                          <a:effectLst/>
                          <a:latin typeface="Calibri" panose="020F0502020204030204" pitchFamily="34" charset="0"/>
                          <a:ea typeface="Calibri" panose="020F0502020204030204" pitchFamily="34" charset="0"/>
                          <a:cs typeface="Times New Roman" panose="02020603050405020304" pitchFamily="18" charset="0"/>
                        </a:rPr>
                        <a:t>Feature </a:t>
                      </a: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Class/Table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Number of Features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Feature (count)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extLst>
                  <a:ext uri="{0D108BD9-81ED-4DB2-BD59-A6C34878D82A}">
                    <a16:rowId xmlns:a16="http://schemas.microsoft.com/office/drawing/2014/main" val="1739483029"/>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AeronauticPnt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13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Land Aerodrome (6), Helipad (6)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1687889"/>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CulturePnt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 45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kern="1200" dirty="0">
                          <a:solidFill>
                            <a:schemeClr val="tx1"/>
                          </a:solidFill>
                          <a:effectLst/>
                          <a:latin typeface="+mn-lt"/>
                          <a:ea typeface="+mn-ea"/>
                          <a:cs typeface="+mn-cs"/>
                        </a:rPr>
                        <a:t>Cemetery (12), Interest Site (Placeholder for Park) (33)</a:t>
                      </a:r>
                      <a:endParaRPr lang="en-US" sz="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7555903"/>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UtilityInfrastructurePnt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14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Electric Power Station (1), Power Substation (12), Sewage Treatment Plant (1)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57149431"/>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HydrographyPnt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Dam (7)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22579126"/>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RecreationPnt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7</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Stadium (2), Sports Ground (5)</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4970118"/>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StoragePnt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22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Water Tower (22)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2443014"/>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StructurePnt</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451</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Building (441), Tower (10)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66806367"/>
                  </a:ext>
                </a:extLst>
              </a:tr>
              <a:tr h="137160">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TransportationGroundPnt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62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Motor Vehicle Station (62)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59918683"/>
                  </a:ext>
                </a:extLst>
              </a:tr>
            </a:tbl>
          </a:graphicData>
        </a:graphic>
      </p:graphicFrame>
      <p:graphicFrame>
        <p:nvGraphicFramePr>
          <p:cNvPr id="4" name="Table 3">
            <a:extLst>
              <a:ext uri="{FF2B5EF4-FFF2-40B4-BE49-F238E27FC236}">
                <a16:creationId xmlns:a16="http://schemas.microsoft.com/office/drawing/2014/main" id="{19F15AE1-18FD-4B18-8AAF-A2F7D350264C}"/>
              </a:ext>
            </a:extLst>
          </p:cNvPr>
          <p:cNvGraphicFramePr>
            <a:graphicFrameLocks noGrp="1"/>
          </p:cNvGraphicFramePr>
          <p:nvPr/>
        </p:nvGraphicFramePr>
        <p:xfrm>
          <a:off x="7439986" y="1289496"/>
          <a:ext cx="2887049" cy="4065690"/>
        </p:xfrm>
        <a:graphic>
          <a:graphicData uri="http://schemas.openxmlformats.org/drawingml/2006/table">
            <a:tbl>
              <a:tblPr firstRow="1" firstCol="1" bandRow="1"/>
              <a:tblGrid>
                <a:gridCol w="1986444">
                  <a:extLst>
                    <a:ext uri="{9D8B030D-6E8A-4147-A177-3AD203B41FA5}">
                      <a16:colId xmlns:a16="http://schemas.microsoft.com/office/drawing/2014/main" val="2248387668"/>
                    </a:ext>
                  </a:extLst>
                </a:gridCol>
                <a:gridCol w="900605">
                  <a:extLst>
                    <a:ext uri="{9D8B030D-6E8A-4147-A177-3AD203B41FA5}">
                      <a16:colId xmlns:a16="http://schemas.microsoft.com/office/drawing/2014/main" val="333857278"/>
                    </a:ext>
                  </a:extLst>
                </a:gridCol>
              </a:tblGrid>
              <a:tr h="224293">
                <a:tc>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POI Symbol Name (SO_ID)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Feature Count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extLst>
                  <a:ext uri="{0D108BD9-81ED-4DB2-BD59-A6C34878D82A}">
                    <a16:rowId xmlns:a16="http://schemas.microsoft.com/office/drawing/2014/main" val="2825404695"/>
                  </a:ext>
                </a:extLst>
              </a:tr>
              <a:tr h="128949">
                <a:tc>
                  <a:txBody>
                    <a:bodyPr/>
                    <a:lstStyle/>
                    <a:p>
                      <a:pPr algn="l" rtl="0" fontAlgn="ctr"/>
                      <a:r>
                        <a:rPr lang="en-US" sz="900" b="0" i="0" u="none" strike="noStrike" dirty="0">
                          <a:solidFill>
                            <a:srgbClr val="000000"/>
                          </a:solidFill>
                          <a:effectLst/>
                          <a:latin typeface="Calibri" panose="020F0502020204030204" pitchFamily="34" charset="0"/>
                        </a:rPr>
                        <a:t>Feature Class/Table: POI</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621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2964525"/>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airport</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1725743"/>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bank</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32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79283429"/>
                  </a:ext>
                </a:extLst>
              </a:tr>
              <a:tr h="174272">
                <a:tc>
                  <a:txBody>
                    <a:bodyPr/>
                    <a:lstStyle/>
                    <a:p>
                      <a:pPr lvl="1" algn="l" rtl="0" fontAlgn="ctr"/>
                      <a:r>
                        <a:rPr lang="en-US" sz="900" b="0" i="0" u="none" strike="noStrike" dirty="0">
                          <a:solidFill>
                            <a:srgbClr val="000000"/>
                          </a:solidFill>
                          <a:effectLst/>
                          <a:latin typeface="Calibri" panose="020F0502020204030204" pitchFamily="34" charset="0"/>
                        </a:rPr>
                        <a:t>communications_tower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10</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5903709"/>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dam</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7403406"/>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fire_dept</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7834818"/>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fuel</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62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83887"/>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general_cemetery</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9829663"/>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helipad</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26291451"/>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hospital_clinic</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2999486"/>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hotel</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8</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3217279"/>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market</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42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87233116"/>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park</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33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2427230"/>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police_station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13</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38345989"/>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post_office</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9</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34377600"/>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power_station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24947397"/>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power_substation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3678566"/>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prison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7041036"/>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school</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7</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0202962"/>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sewage_treatment</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35557218"/>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stadium</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48372467"/>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sports_ground</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5</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14267745"/>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water_tower</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22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9817340"/>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wrshp_buddhist</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2</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07608288"/>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wrshp_christian</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274</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34222838"/>
                  </a:ext>
                </a:extLst>
              </a:tr>
              <a:tr h="128949">
                <a:tc>
                  <a:txBody>
                    <a:bodyPr/>
                    <a:lstStyle/>
                    <a:p>
                      <a:pPr lvl="1" algn="l" rtl="0" fontAlgn="ctr"/>
                      <a:r>
                        <a:rPr lang="en-US" sz="900" b="0" i="0" u="none" strike="noStrike" dirty="0">
                          <a:solidFill>
                            <a:srgbClr val="000000"/>
                          </a:solidFill>
                          <a:effectLst/>
                          <a:latin typeface="Calibri" panose="020F0502020204030204" pitchFamily="34" charset="0"/>
                        </a:rPr>
                        <a:t>wrshp_general</a:t>
                      </a:r>
                    </a:p>
                  </a:txBody>
                  <a:tcPr marL="9525" marR="9525" marT="9525"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dirty="0">
                          <a:solidFill>
                            <a:srgbClr val="000000"/>
                          </a:solidFill>
                          <a:effectLst/>
                          <a:latin typeface="Calibri" panose="020F0502020204030204" pitchFamily="34" charset="0"/>
                        </a:rPr>
                        <a:t>16</a:t>
                      </a:r>
                    </a:p>
                  </a:txBody>
                  <a:tcPr marL="9525" marR="9525" marT="9525" marB="0"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9947190"/>
                  </a:ext>
                </a:extLst>
              </a:tr>
            </a:tbl>
          </a:graphicData>
        </a:graphic>
      </p:graphicFrame>
      <p:sp>
        <p:nvSpPr>
          <p:cNvPr id="5" name="TextBox 4">
            <a:extLst>
              <a:ext uri="{FF2B5EF4-FFF2-40B4-BE49-F238E27FC236}">
                <a16:creationId xmlns:a16="http://schemas.microsoft.com/office/drawing/2014/main" id="{06A2B231-1AEC-4469-BD9F-091E42BCDD38}"/>
              </a:ext>
            </a:extLst>
          </p:cNvPr>
          <p:cNvSpPr txBox="1"/>
          <p:nvPr/>
        </p:nvSpPr>
        <p:spPr>
          <a:xfrm>
            <a:off x="2185824" y="1291704"/>
            <a:ext cx="2424420" cy="369332"/>
          </a:xfrm>
          <a:prstGeom prst="rect">
            <a:avLst/>
          </a:prstGeom>
          <a:noFill/>
        </p:spPr>
        <p:txBody>
          <a:bodyPr wrap="square" rtlCol="0">
            <a:spAutoFit/>
          </a:bodyPr>
          <a:lstStyle/>
          <a:p>
            <a:r>
              <a:rPr lang="en-US" b="1" dirty="0"/>
              <a:t>POIs within GGDM</a:t>
            </a:r>
          </a:p>
        </p:txBody>
      </p:sp>
      <p:sp>
        <p:nvSpPr>
          <p:cNvPr id="6" name="TextBox 5">
            <a:extLst>
              <a:ext uri="{FF2B5EF4-FFF2-40B4-BE49-F238E27FC236}">
                <a16:creationId xmlns:a16="http://schemas.microsoft.com/office/drawing/2014/main" id="{2D958FC4-AA90-4736-9142-559A1D66C19C}"/>
              </a:ext>
            </a:extLst>
          </p:cNvPr>
          <p:cNvSpPr txBox="1"/>
          <p:nvPr/>
        </p:nvSpPr>
        <p:spPr>
          <a:xfrm>
            <a:off x="7590147" y="953865"/>
            <a:ext cx="2248250" cy="369332"/>
          </a:xfrm>
          <a:prstGeom prst="rect">
            <a:avLst/>
          </a:prstGeom>
          <a:noFill/>
        </p:spPr>
        <p:txBody>
          <a:bodyPr wrap="square" rtlCol="0">
            <a:spAutoFit/>
          </a:bodyPr>
          <a:lstStyle/>
          <a:p>
            <a:r>
              <a:rPr lang="en-US" b="1" dirty="0"/>
              <a:t>TopoPOI - Simple</a:t>
            </a:r>
          </a:p>
        </p:txBody>
      </p:sp>
      <p:sp>
        <p:nvSpPr>
          <p:cNvPr id="7" name="Title 24">
            <a:extLst>
              <a:ext uri="{FF2B5EF4-FFF2-40B4-BE49-F238E27FC236}">
                <a16:creationId xmlns:a16="http://schemas.microsoft.com/office/drawing/2014/main" id="{F4940180-4D0C-4D42-8AD8-BDE5519AB99C}"/>
              </a:ext>
            </a:extLst>
          </p:cNvPr>
          <p:cNvSpPr txBox="1">
            <a:spLocks/>
          </p:cNvSpPr>
          <p:nvPr/>
        </p:nvSpPr>
        <p:spPr>
          <a:xfrm>
            <a:off x="2740826" y="135238"/>
            <a:ext cx="6893638" cy="98742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defRPr/>
            </a:pPr>
            <a:r>
              <a:rPr lang="en-US" sz="2800" b="1" dirty="0">
                <a:solidFill>
                  <a:prstClr val="black"/>
                </a:solidFill>
                <a:latin typeface=" Arial"/>
              </a:rPr>
              <a:t>POI Simplification of Sample Dataset</a:t>
            </a:r>
          </a:p>
        </p:txBody>
      </p:sp>
      <p:sp>
        <p:nvSpPr>
          <p:cNvPr id="8" name="Arrow: Right 7">
            <a:extLst>
              <a:ext uri="{FF2B5EF4-FFF2-40B4-BE49-F238E27FC236}">
                <a16:creationId xmlns:a16="http://schemas.microsoft.com/office/drawing/2014/main" id="{B7916999-DE84-49E8-97CA-24C71C22FA1D}"/>
              </a:ext>
            </a:extLst>
          </p:cNvPr>
          <p:cNvSpPr/>
          <p:nvPr/>
        </p:nvSpPr>
        <p:spPr>
          <a:xfrm>
            <a:off x="6281426" y="1978757"/>
            <a:ext cx="444617" cy="4278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Box 16">
            <a:extLst>
              <a:ext uri="{FF2B5EF4-FFF2-40B4-BE49-F238E27FC236}">
                <a16:creationId xmlns:a16="http://schemas.microsoft.com/office/drawing/2014/main" id="{F35A43A4-CFFD-401C-B7D4-C32F9EA559EF}"/>
              </a:ext>
            </a:extLst>
          </p:cNvPr>
          <p:cNvSpPr txBox="1"/>
          <p:nvPr/>
        </p:nvSpPr>
        <p:spPr>
          <a:xfrm>
            <a:off x="2980373" y="6379366"/>
            <a:ext cx="6414544" cy="307777"/>
          </a:xfrm>
          <a:prstGeom prst="rect">
            <a:avLst/>
          </a:prstGeom>
          <a:solidFill>
            <a:schemeClr val="tx2">
              <a:lumMod val="40000"/>
              <a:lumOff val="60000"/>
            </a:schemeClr>
          </a:solidFill>
        </p:spPr>
        <p:txBody>
          <a:bodyPr wrap="square" rtlCol="0">
            <a:spAutoFit/>
          </a:bodyPr>
          <a:lstStyle/>
          <a:p>
            <a:pPr algn="ctr"/>
            <a:r>
              <a:rPr lang="en-US" sz="1400" b="1" dirty="0">
                <a:solidFill>
                  <a:srgbClr val="002060"/>
                </a:solidFill>
              </a:rPr>
              <a:t>A process to create a simplified POI dataset that is easier to symbolize and interpret</a:t>
            </a:r>
            <a:endParaRPr lang="en-US" sz="1000" b="1" dirty="0">
              <a:solidFill>
                <a:srgbClr val="002060"/>
              </a:solidFill>
            </a:endParaRPr>
          </a:p>
        </p:txBody>
      </p:sp>
      <p:pic>
        <p:nvPicPr>
          <p:cNvPr id="12" name="Picture 11">
            <a:extLst>
              <a:ext uri="{FF2B5EF4-FFF2-40B4-BE49-F238E27FC236}">
                <a16:creationId xmlns:a16="http://schemas.microsoft.com/office/drawing/2014/main" id="{EC1F4FB2-9381-49CF-9BD2-88EC822FA343}"/>
              </a:ext>
            </a:extLst>
          </p:cNvPr>
          <p:cNvPicPr/>
          <p:nvPr/>
        </p:nvPicPr>
        <p:blipFill>
          <a:blip r:embed="rId2"/>
          <a:stretch>
            <a:fillRect/>
          </a:stretch>
        </p:blipFill>
        <p:spPr>
          <a:xfrm>
            <a:off x="999513" y="3429000"/>
            <a:ext cx="5943600" cy="2398395"/>
          </a:xfrm>
          <a:prstGeom prst="rect">
            <a:avLst/>
          </a:prstGeom>
        </p:spPr>
      </p:pic>
    </p:spTree>
    <p:extLst>
      <p:ext uri="{BB962C8B-B14F-4D97-AF65-F5344CB8AC3E}">
        <p14:creationId xmlns:p14="http://schemas.microsoft.com/office/powerpoint/2010/main" val="4211814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D3B57A-AEE5-43A2-B53B-06420B7A2E9C}"/>
              </a:ext>
            </a:extLst>
          </p:cNvPr>
          <p:cNvSpPr>
            <a:spLocks noGrp="1"/>
          </p:cNvSpPr>
          <p:nvPr>
            <p:ph type="title" idx="4294967295"/>
          </p:nvPr>
        </p:nvSpPr>
        <p:spPr>
          <a:xfrm>
            <a:off x="1457607" y="307963"/>
            <a:ext cx="8436045" cy="563562"/>
          </a:xfrm>
        </p:spPr>
        <p:txBody>
          <a:bodyPr>
            <a:normAutofit fontScale="90000"/>
          </a:bodyPr>
          <a:lstStyle/>
          <a:p>
            <a:r>
              <a:rPr lang="en-US" b="1" dirty="0"/>
              <a:t>Prototype Concept</a:t>
            </a:r>
          </a:p>
        </p:txBody>
      </p:sp>
      <p:graphicFrame>
        <p:nvGraphicFramePr>
          <p:cNvPr id="4" name="Content Placeholder 3">
            <a:extLst>
              <a:ext uri="{FF2B5EF4-FFF2-40B4-BE49-F238E27FC236}">
                <a16:creationId xmlns:a16="http://schemas.microsoft.com/office/drawing/2014/main" id="{70C415D4-95CD-4C6D-817D-EE1E230034CA}"/>
              </a:ext>
            </a:extLst>
          </p:cNvPr>
          <p:cNvGraphicFramePr>
            <a:graphicFrameLocks noGrp="1"/>
          </p:cNvGraphicFramePr>
          <p:nvPr>
            <p:ph idx="4294967295"/>
          </p:nvPr>
        </p:nvGraphicFramePr>
        <p:xfrm>
          <a:off x="805343" y="1477788"/>
          <a:ext cx="4529573" cy="4637788"/>
        </p:xfrm>
        <a:graphic>
          <a:graphicData uri="http://schemas.openxmlformats.org/drawingml/2006/table">
            <a:tbl>
              <a:tblPr firstRow="1" firstCol="1" bandRow="1"/>
              <a:tblGrid>
                <a:gridCol w="962877">
                  <a:extLst>
                    <a:ext uri="{9D8B030D-6E8A-4147-A177-3AD203B41FA5}">
                      <a16:colId xmlns:a16="http://schemas.microsoft.com/office/drawing/2014/main" val="3421473245"/>
                    </a:ext>
                  </a:extLst>
                </a:gridCol>
                <a:gridCol w="2673755">
                  <a:extLst>
                    <a:ext uri="{9D8B030D-6E8A-4147-A177-3AD203B41FA5}">
                      <a16:colId xmlns:a16="http://schemas.microsoft.com/office/drawing/2014/main" val="3680093270"/>
                    </a:ext>
                  </a:extLst>
                </a:gridCol>
                <a:gridCol w="892941">
                  <a:extLst>
                    <a:ext uri="{9D8B030D-6E8A-4147-A177-3AD203B41FA5}">
                      <a16:colId xmlns:a16="http://schemas.microsoft.com/office/drawing/2014/main" val="336919959"/>
                    </a:ext>
                  </a:extLst>
                </a:gridCol>
              </a:tblGrid>
              <a:tr h="144311">
                <a:tc gridSpan="2">
                  <a:txBody>
                    <a:bodyPr/>
                    <a:lstStyle/>
                    <a:p>
                      <a:pPr marL="0" marR="0">
                        <a:lnSpc>
                          <a:spcPct val="107000"/>
                        </a:lnSpc>
                        <a:spcBef>
                          <a:spcPts val="0"/>
                        </a:spcBef>
                        <a:spcAft>
                          <a:spcPts val="0"/>
                        </a:spcAft>
                      </a:pPr>
                      <a:r>
                        <a:rPr lang="en-US" sz="800" b="1" dirty="0">
                          <a:effectLst/>
                          <a:latin typeface="Calibri" panose="020F0502020204030204" pitchFamily="34" charset="0"/>
                          <a:ea typeface="Calibri" panose="020F0502020204030204" pitchFamily="34" charset="0"/>
                          <a:cs typeface="Times New Roman" panose="02020603050405020304" pitchFamily="18" charset="0"/>
                        </a:rPr>
                        <a:t>Pre-calculate Fields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a:txBody>
                    <a:bodyPr/>
                    <a:lstStyle/>
                    <a:p>
                      <a:pPr marL="0" marR="0">
                        <a:lnSpc>
                          <a:spcPct val="107000"/>
                        </a:lnSpc>
                        <a:spcBef>
                          <a:spcPts val="0"/>
                        </a:spcBef>
                        <a:spcAft>
                          <a:spcPts val="0"/>
                        </a:spcAft>
                      </a:pPr>
                      <a:r>
                        <a:rPr lang="en-US" sz="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extLst>
                  <a:ext uri="{0D108BD9-81ED-4DB2-BD59-A6C34878D82A}">
                    <a16:rowId xmlns:a16="http://schemas.microsoft.com/office/drawing/2014/main" val="1564634809"/>
                  </a:ext>
                </a:extLst>
              </a:tr>
              <a:tr h="295234">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LBL_VAL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A value that could be used for labeling such as a name or feature function.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9230654"/>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SO_ID</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Symbol 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7286984"/>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SIMPLE_DESC</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Simplified Description for categorization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5674719"/>
                  </a:ext>
                </a:extLst>
              </a:tr>
              <a:tr h="144311">
                <a:tc gridSpan="2">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Existing NAS Attributes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hMerge="1">
                  <a:txBody>
                    <a:bodyPr/>
                    <a:lstStyle/>
                    <a:p>
                      <a:endParaRPr lang="en-US"/>
                    </a:p>
                  </a:txBody>
                  <a:tcPr/>
                </a:tc>
                <a:tc>
                  <a:txBody>
                    <a:bodyPr/>
                    <a:lstStyle/>
                    <a:p>
                      <a:pPr marL="0" marR="0">
                        <a:lnSpc>
                          <a:spcPct val="107000"/>
                        </a:lnSpc>
                        <a:spcBef>
                          <a:spcPts val="0"/>
                        </a:spcBef>
                        <a:spcAft>
                          <a:spcPts val="0"/>
                        </a:spcAft>
                      </a:pPr>
                      <a:r>
                        <a:rPr lang="en-US" sz="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extLst>
                  <a:ext uri="{0D108BD9-81ED-4DB2-BD59-A6C34878D82A}">
                    <a16:rowId xmlns:a16="http://schemas.microsoft.com/office/drawing/2014/main" val="3208798007"/>
                  </a:ext>
                </a:extLst>
              </a:tr>
              <a:tr h="144311">
                <a:tc gridSpan="2">
                  <a:txBody>
                    <a:bodyPr/>
                    <a:lstStyle/>
                    <a:p>
                      <a:pPr marL="0" marR="0">
                        <a:lnSpc>
                          <a:spcPct val="107000"/>
                        </a:lnSpc>
                        <a:spcBef>
                          <a:spcPts val="0"/>
                        </a:spcBef>
                        <a:spcAft>
                          <a:spcPts val="0"/>
                        </a:spcAft>
                      </a:pPr>
                      <a:r>
                        <a:rPr lang="en-US" sz="800" b="1" dirty="0">
                          <a:effectLst/>
                          <a:latin typeface="Calibri" panose="020F0502020204030204" pitchFamily="34" charset="0"/>
                          <a:ea typeface="Calibri" panose="020F0502020204030204" pitchFamily="34" charset="0"/>
                          <a:cs typeface="Times New Roman" panose="02020603050405020304" pitchFamily="18" charset="0"/>
                        </a:rPr>
                        <a:t>Descriptive Attributes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5188535"/>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FFN, FFN2, FFN3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Feature Function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378939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ZI005_FNA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Geo Name Info : Full 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516326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ZI037_REL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Religious Information : Religious Designation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57847443"/>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ZI037_RFA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Religious Information : Religious Site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7290425"/>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TTC, TTC2, TTC3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Tower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6731415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COS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Facility Operational Status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4048091"/>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PCF</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Physical Condition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14151561"/>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HGT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Height Above Surface Level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Real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382567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MFY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Medical Facility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2716686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MEL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Medical Service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3055231"/>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ZI006_MEM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Note : Memorandum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String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73302832"/>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FURL</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External References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69652947"/>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FUFI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Feature Unique Identifier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7155993"/>
                  </a:ext>
                </a:extLst>
              </a:tr>
              <a:tr h="144311">
                <a:tc>
                  <a:txBody>
                    <a:bodyPr/>
                    <a:lstStyle/>
                    <a:p>
                      <a:pPr marL="0" marR="0">
                        <a:lnSpc>
                          <a:spcPct val="107000"/>
                        </a:lnSpc>
                        <a:spcBef>
                          <a:spcPts val="0"/>
                        </a:spcBef>
                        <a:spcAft>
                          <a:spcPts val="0"/>
                        </a:spcAft>
                      </a:pPr>
                      <a:r>
                        <a:rPr lang="en-US" sz="800" b="1"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Metadata</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a:txBody>
                    <a:bodyPr/>
                    <a:lstStyle/>
                    <a:p>
                      <a:pPr marL="0" marR="0">
                        <a:lnSpc>
                          <a:spcPct val="107000"/>
                        </a:lnSpc>
                        <a:spcBef>
                          <a:spcPts val="0"/>
                        </a:spcBef>
                        <a:spcAft>
                          <a:spcPts val="0"/>
                        </a:spcAft>
                      </a:pPr>
                      <a:r>
                        <a:rPr lang="en-US" sz="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tc>
                  <a:txBody>
                    <a:bodyPr/>
                    <a:lstStyle/>
                    <a:p>
                      <a:pPr marL="0" marR="0">
                        <a:lnSpc>
                          <a:spcPct val="107000"/>
                        </a:lnSpc>
                        <a:spcBef>
                          <a:spcPts val="0"/>
                        </a:spcBef>
                        <a:spcAft>
                          <a:spcPts val="0"/>
                        </a:spcAft>
                      </a:pPr>
                      <a:r>
                        <a:rPr lang="en-US" sz="8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EAAAA"/>
                    </a:solidFill>
                  </a:tcPr>
                </a:tc>
                <a:extLst>
                  <a:ext uri="{0D108BD9-81ED-4DB2-BD59-A6C34878D82A}">
                    <a16:rowId xmlns:a16="http://schemas.microsoft.com/office/drawing/2014/main" val="3620768942"/>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ZI001_SDV</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Source : Source Date and Time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671927"/>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ZI001_SRT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Source : Source Type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1605209"/>
                  </a:ext>
                </a:extLst>
              </a:tr>
              <a:tr h="295234">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ZI004_RCG</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Physical Object Metadata : Process Step Information : Resource Content Originator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29574794"/>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ZSAX_RS0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Restriction : Security &lt;resource classification&gt;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CodeList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325492"/>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ZSAX_RX0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Restriction : Security &lt;resource dissemination controls&gt;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8780161"/>
                  </a:ext>
                </a:extLst>
              </a:tr>
              <a:tr h="295234">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ZSAX_RX3</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Restriction : Security &lt;resource non-intelligence community markings&gt;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5401035"/>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ZSAX_RX4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Restriction : Security &lt;resource owner-producer&gt;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005916"/>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ZI002_UFI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Restriction Information : Unique Entity Identifier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StructuredText</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1179888"/>
                  </a:ext>
                </a:extLst>
              </a:tr>
              <a:tr h="144311">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GDBV</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Geodatabase Schema Version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800" dirty="0">
                          <a:effectLst/>
                          <a:latin typeface="Calibri" panose="020F0502020204030204" pitchFamily="34" charset="0"/>
                          <a:ea typeface="Calibri" panose="020F0502020204030204" pitchFamily="34" charset="0"/>
                          <a:cs typeface="Times New Roman" panose="02020603050405020304" pitchFamily="18" charset="0"/>
                        </a:rPr>
                        <a:t>Enumeration</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8520483"/>
                  </a:ext>
                </a:extLst>
              </a:tr>
            </a:tbl>
          </a:graphicData>
        </a:graphic>
      </p:graphicFrame>
      <p:pic>
        <p:nvPicPr>
          <p:cNvPr id="5" name="Picture 4">
            <a:extLst>
              <a:ext uri="{FF2B5EF4-FFF2-40B4-BE49-F238E27FC236}">
                <a16:creationId xmlns:a16="http://schemas.microsoft.com/office/drawing/2014/main" id="{52805567-A064-415D-9733-AE8EAE80B930}"/>
              </a:ext>
            </a:extLst>
          </p:cNvPr>
          <p:cNvPicPr>
            <a:picLocks noChangeAspect="1"/>
          </p:cNvPicPr>
          <p:nvPr/>
        </p:nvPicPr>
        <p:blipFill>
          <a:blip r:embed="rId2"/>
          <a:stretch>
            <a:fillRect/>
          </a:stretch>
        </p:blipFill>
        <p:spPr>
          <a:xfrm>
            <a:off x="5534227" y="1447287"/>
            <a:ext cx="5939858" cy="3444120"/>
          </a:xfrm>
          <a:prstGeom prst="rect">
            <a:avLst/>
          </a:prstGeom>
        </p:spPr>
      </p:pic>
    </p:spTree>
    <p:extLst>
      <p:ext uri="{BB962C8B-B14F-4D97-AF65-F5344CB8AC3E}">
        <p14:creationId xmlns:p14="http://schemas.microsoft.com/office/powerpoint/2010/main" val="2433091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A360EAD-4FBD-4A61-A23C-DBF35AB7184F}"/>
              </a:ext>
            </a:extLst>
          </p:cNvPr>
          <p:cNvPicPr>
            <a:picLocks noChangeAspect="1"/>
          </p:cNvPicPr>
          <p:nvPr/>
        </p:nvPicPr>
        <p:blipFill>
          <a:blip r:embed="rId2"/>
          <a:stretch>
            <a:fillRect/>
          </a:stretch>
        </p:blipFill>
        <p:spPr>
          <a:xfrm>
            <a:off x="1840230" y="438227"/>
            <a:ext cx="8309610" cy="5981546"/>
          </a:xfrm>
          <a:prstGeom prst="rect">
            <a:avLst/>
          </a:prstGeom>
        </p:spPr>
      </p:pic>
    </p:spTree>
    <p:extLst>
      <p:ext uri="{BB962C8B-B14F-4D97-AF65-F5344CB8AC3E}">
        <p14:creationId xmlns:p14="http://schemas.microsoft.com/office/powerpoint/2010/main" val="2262532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CC05006C-0457-4CAA-97BA-B203CF0EE2CD}"/>
              </a:ext>
            </a:extLst>
          </p:cNvPr>
          <p:cNvGrpSpPr/>
          <p:nvPr/>
        </p:nvGrpSpPr>
        <p:grpSpPr>
          <a:xfrm>
            <a:off x="1108710" y="1743959"/>
            <a:ext cx="9421030" cy="4808673"/>
            <a:chOff x="1108710" y="1061335"/>
            <a:chExt cx="10195560" cy="5491297"/>
          </a:xfrm>
        </p:grpSpPr>
        <p:pic>
          <p:nvPicPr>
            <p:cNvPr id="5" name="Picture 4">
              <a:extLst>
                <a:ext uri="{FF2B5EF4-FFF2-40B4-BE49-F238E27FC236}">
                  <a16:creationId xmlns:a16="http://schemas.microsoft.com/office/drawing/2014/main" id="{E2F6D4D4-5362-4452-B149-FBA6AA1113AB}"/>
                </a:ext>
              </a:extLst>
            </p:cNvPr>
            <p:cNvPicPr>
              <a:picLocks noChangeAspect="1"/>
            </p:cNvPicPr>
            <p:nvPr/>
          </p:nvPicPr>
          <p:blipFill>
            <a:blip r:embed="rId2"/>
            <a:stretch>
              <a:fillRect/>
            </a:stretch>
          </p:blipFill>
          <p:spPr>
            <a:xfrm>
              <a:off x="1108710" y="1061335"/>
              <a:ext cx="10195560" cy="4982590"/>
            </a:xfrm>
            <a:prstGeom prst="rect">
              <a:avLst/>
            </a:prstGeom>
          </p:spPr>
        </p:pic>
        <p:pic>
          <p:nvPicPr>
            <p:cNvPr id="7" name="Picture 6">
              <a:extLst>
                <a:ext uri="{FF2B5EF4-FFF2-40B4-BE49-F238E27FC236}">
                  <a16:creationId xmlns:a16="http://schemas.microsoft.com/office/drawing/2014/main" id="{A7C4BD63-370F-4FBD-9B5F-7286ADBFB312}"/>
                </a:ext>
              </a:extLst>
            </p:cNvPr>
            <p:cNvPicPr>
              <a:picLocks noChangeAspect="1"/>
            </p:cNvPicPr>
            <p:nvPr/>
          </p:nvPicPr>
          <p:blipFill>
            <a:blip r:embed="rId3"/>
            <a:stretch>
              <a:fillRect/>
            </a:stretch>
          </p:blipFill>
          <p:spPr>
            <a:xfrm>
              <a:off x="1108710" y="6043925"/>
              <a:ext cx="10195560" cy="508707"/>
            </a:xfrm>
            <a:prstGeom prst="rect">
              <a:avLst/>
            </a:prstGeom>
          </p:spPr>
        </p:pic>
      </p:grpSp>
      <p:pic>
        <p:nvPicPr>
          <p:cNvPr id="4" name="Picture 3">
            <a:extLst>
              <a:ext uri="{FF2B5EF4-FFF2-40B4-BE49-F238E27FC236}">
                <a16:creationId xmlns:a16="http://schemas.microsoft.com/office/drawing/2014/main" id="{D4C79FF0-062C-4F89-8B63-7F4D383E7C9D}"/>
              </a:ext>
            </a:extLst>
          </p:cNvPr>
          <p:cNvPicPr>
            <a:picLocks noChangeAspect="1"/>
          </p:cNvPicPr>
          <p:nvPr/>
        </p:nvPicPr>
        <p:blipFill>
          <a:blip r:embed="rId4"/>
          <a:stretch>
            <a:fillRect/>
          </a:stretch>
        </p:blipFill>
        <p:spPr>
          <a:xfrm>
            <a:off x="1108710" y="828612"/>
            <a:ext cx="9421030" cy="915347"/>
          </a:xfrm>
          <a:prstGeom prst="rect">
            <a:avLst/>
          </a:prstGeom>
        </p:spPr>
      </p:pic>
    </p:spTree>
    <p:extLst>
      <p:ext uri="{BB962C8B-B14F-4D97-AF65-F5344CB8AC3E}">
        <p14:creationId xmlns:p14="http://schemas.microsoft.com/office/powerpoint/2010/main" val="27052331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D56D23-C508-4084-B3AE-13D8F4AC0154}"/>
              </a:ext>
            </a:extLst>
          </p:cNvPr>
          <p:cNvSpPr/>
          <p:nvPr/>
        </p:nvSpPr>
        <p:spPr>
          <a:xfrm>
            <a:off x="6572959" y="2179971"/>
            <a:ext cx="4907474" cy="3869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Pre-Process Data</a:t>
            </a:r>
          </a:p>
          <a:p>
            <a:pPr marL="285750" indent="-285750">
              <a:buFont typeface="Arial" panose="020B0604020202020204" pitchFamily="34" charset="0"/>
              <a:buChar char="•"/>
            </a:pPr>
            <a:r>
              <a:rPr lang="en-US" dirty="0">
                <a:solidFill>
                  <a:schemeClr val="tx2">
                    <a:lumMod val="50000"/>
                  </a:schemeClr>
                </a:solidFill>
              </a:rPr>
              <a:t>Select subset from master model</a:t>
            </a:r>
          </a:p>
          <a:p>
            <a:pPr marL="285750" indent="-285750">
              <a:buFont typeface="Arial" panose="020B0604020202020204" pitchFamily="34" charset="0"/>
              <a:buChar char="•"/>
            </a:pPr>
            <a:r>
              <a:rPr lang="en-US" dirty="0">
                <a:solidFill>
                  <a:schemeClr val="tx2">
                    <a:lumMod val="50000"/>
                  </a:schemeClr>
                </a:solidFill>
              </a:rPr>
              <a:t>Priority/Sort order for popups</a:t>
            </a:r>
          </a:p>
          <a:p>
            <a:pPr marL="285750" indent="-285750">
              <a:buFont typeface="Arial" panose="020B0604020202020204" pitchFamily="34" charset="0"/>
              <a:buChar char="•"/>
            </a:pPr>
            <a:r>
              <a:rPr lang="en-US" dirty="0">
                <a:solidFill>
                  <a:schemeClr val="tx2">
                    <a:lumMod val="50000"/>
                  </a:schemeClr>
                </a:solidFill>
              </a:rPr>
              <a:t>Pre-calculated vs complex query</a:t>
            </a:r>
          </a:p>
          <a:p>
            <a:r>
              <a:rPr lang="en-US" dirty="0">
                <a:solidFill>
                  <a:schemeClr val="tx2">
                    <a:lumMod val="50000"/>
                  </a:schemeClr>
                </a:solidFill>
              </a:rPr>
              <a:t>Metadata </a:t>
            </a:r>
          </a:p>
          <a:p>
            <a:pPr marL="285750" indent="-285750">
              <a:buFont typeface="Arial" panose="020B0604020202020204" pitchFamily="34" charset="0"/>
              <a:buChar char="•"/>
            </a:pPr>
            <a:r>
              <a:rPr lang="en-US" dirty="0">
                <a:solidFill>
                  <a:schemeClr val="tx2">
                    <a:lumMod val="50000"/>
                  </a:schemeClr>
                </a:solidFill>
              </a:rPr>
              <a:t>Ensure appropriate Security Metadata</a:t>
            </a:r>
          </a:p>
          <a:p>
            <a:pPr marL="285750" indent="-285750">
              <a:buFont typeface="Arial" panose="020B0604020202020204" pitchFamily="34" charset="0"/>
              <a:buChar char="•"/>
            </a:pPr>
            <a:r>
              <a:rPr lang="en-US" dirty="0">
                <a:solidFill>
                  <a:schemeClr val="tx2">
                    <a:lumMod val="50000"/>
                  </a:schemeClr>
                </a:solidFill>
              </a:rPr>
              <a:t>Populate/Package/Transmit Metadata</a:t>
            </a:r>
          </a:p>
          <a:p>
            <a:pPr marL="285750" indent="-285750">
              <a:buFont typeface="Arial" panose="020B0604020202020204" pitchFamily="34" charset="0"/>
              <a:buChar char="•"/>
            </a:pPr>
            <a:r>
              <a:rPr lang="en-US" dirty="0">
                <a:solidFill>
                  <a:schemeClr val="tx2">
                    <a:lumMod val="50000"/>
                  </a:schemeClr>
                </a:solidFill>
              </a:rPr>
              <a:t>Populate Metadata</a:t>
            </a:r>
          </a:p>
          <a:p>
            <a:pPr marL="285750" indent="-285750">
              <a:buFont typeface="Arial" panose="020B0604020202020204" pitchFamily="34" charset="0"/>
              <a:buChar char="•"/>
            </a:pPr>
            <a:r>
              <a:rPr lang="en-US" dirty="0">
                <a:solidFill>
                  <a:schemeClr val="tx2">
                    <a:lumMod val="50000"/>
                  </a:schemeClr>
                </a:solidFill>
              </a:rPr>
              <a:t>Apply Security Based Filtering</a:t>
            </a:r>
          </a:p>
          <a:p>
            <a:r>
              <a:rPr lang="en-US" dirty="0">
                <a:solidFill>
                  <a:schemeClr val="tx2">
                    <a:lumMod val="50000"/>
                  </a:schemeClr>
                </a:solidFill>
              </a:rPr>
              <a:t>Symbols</a:t>
            </a:r>
          </a:p>
          <a:p>
            <a:pPr marL="285750" indent="-285750">
              <a:buFont typeface="Arial" panose="020B0604020202020204" pitchFamily="34" charset="0"/>
              <a:buChar char="•"/>
            </a:pPr>
            <a:r>
              <a:rPr lang="en-US" dirty="0">
                <a:solidFill>
                  <a:schemeClr val="tx2">
                    <a:lumMod val="50000"/>
                  </a:schemeClr>
                </a:solidFill>
              </a:rPr>
              <a:t>Export/Package/Reference</a:t>
            </a:r>
          </a:p>
          <a:p>
            <a:r>
              <a:rPr lang="en-US" dirty="0">
                <a:solidFill>
                  <a:schemeClr val="tx2">
                    <a:lumMod val="50000"/>
                  </a:schemeClr>
                </a:solidFill>
              </a:rPr>
              <a:t>Style Encoding</a:t>
            </a:r>
          </a:p>
          <a:p>
            <a:pPr marL="285750" indent="-285750">
              <a:buFont typeface="Arial" panose="020B0604020202020204" pitchFamily="34" charset="0"/>
              <a:buChar char="•"/>
            </a:pPr>
            <a:r>
              <a:rPr lang="en-US" dirty="0">
                <a:solidFill>
                  <a:schemeClr val="tx2">
                    <a:lumMod val="50000"/>
                  </a:schemeClr>
                </a:solidFill>
              </a:rPr>
              <a:t>Export/Package/Reference</a:t>
            </a:r>
          </a:p>
          <a:p>
            <a:endParaRPr lang="en-US" dirty="0">
              <a:solidFill>
                <a:schemeClr val="tx2">
                  <a:lumMod val="50000"/>
                </a:schemeClr>
              </a:solidFill>
            </a:endParaRPr>
          </a:p>
          <a:p>
            <a:endParaRPr lang="en-US" dirty="0">
              <a:solidFill>
                <a:schemeClr val="tx2">
                  <a:lumMod val="50000"/>
                </a:schemeClr>
              </a:solidFill>
            </a:endParaRPr>
          </a:p>
        </p:txBody>
      </p:sp>
      <p:sp>
        <p:nvSpPr>
          <p:cNvPr id="6" name="Rectangle 5">
            <a:extLst>
              <a:ext uri="{FF2B5EF4-FFF2-40B4-BE49-F238E27FC236}">
                <a16:creationId xmlns:a16="http://schemas.microsoft.com/office/drawing/2014/main" id="{33F64311-6661-4A0E-A63D-12F9DBAEB92A}"/>
              </a:ext>
            </a:extLst>
          </p:cNvPr>
          <p:cNvSpPr/>
          <p:nvPr/>
        </p:nvSpPr>
        <p:spPr>
          <a:xfrm>
            <a:off x="1015944" y="2304022"/>
            <a:ext cx="5080056" cy="30703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Generating or Importing Data</a:t>
            </a:r>
          </a:p>
          <a:p>
            <a:pPr marL="285750" indent="-285750">
              <a:buFont typeface="Arial" panose="020B0604020202020204" pitchFamily="34" charset="0"/>
              <a:buChar char="•"/>
            </a:pPr>
            <a:r>
              <a:rPr lang="en-US" dirty="0">
                <a:solidFill>
                  <a:schemeClr val="tx2">
                    <a:lumMod val="50000"/>
                  </a:schemeClr>
                </a:solidFill>
              </a:rPr>
              <a:t>What is needed?/What is interesting?</a:t>
            </a:r>
          </a:p>
          <a:p>
            <a:pPr marL="285750" indent="-285750">
              <a:buFont typeface="Arial" panose="020B0604020202020204" pitchFamily="34" charset="0"/>
              <a:buChar char="•"/>
            </a:pPr>
            <a:r>
              <a:rPr lang="en-US" dirty="0">
                <a:solidFill>
                  <a:schemeClr val="tx2">
                    <a:lumMod val="50000"/>
                  </a:schemeClr>
                </a:solidFill>
              </a:rPr>
              <a:t>Locate POI sources</a:t>
            </a:r>
          </a:p>
          <a:p>
            <a:pPr marL="285750" indent="-285750">
              <a:buFont typeface="Arial" panose="020B0604020202020204" pitchFamily="34" charset="0"/>
              <a:buChar char="•"/>
            </a:pPr>
            <a:r>
              <a:rPr lang="en-US" dirty="0">
                <a:solidFill>
                  <a:schemeClr val="tx2">
                    <a:lumMod val="50000"/>
                  </a:schemeClr>
                </a:solidFill>
              </a:rPr>
              <a:t>Get POI out of a complex data model</a:t>
            </a:r>
          </a:p>
          <a:p>
            <a:r>
              <a:rPr lang="en-US" dirty="0">
                <a:solidFill>
                  <a:schemeClr val="tx2">
                    <a:lumMod val="50000"/>
                  </a:schemeClr>
                </a:solidFill>
              </a:rPr>
              <a:t>Processing</a:t>
            </a:r>
          </a:p>
          <a:p>
            <a:pPr marL="285750" indent="-285750">
              <a:buFont typeface="Arial" panose="020B0604020202020204" pitchFamily="34" charset="0"/>
              <a:buChar char="•"/>
            </a:pPr>
            <a:r>
              <a:rPr lang="en-US" dirty="0">
                <a:solidFill>
                  <a:schemeClr val="tx2">
                    <a:lumMod val="50000"/>
                  </a:schemeClr>
                </a:solidFill>
              </a:rPr>
              <a:t>Cleaning/Filtering/Aggregating</a:t>
            </a:r>
          </a:p>
          <a:p>
            <a:r>
              <a:rPr lang="en-US" dirty="0">
                <a:solidFill>
                  <a:schemeClr val="tx2">
                    <a:lumMod val="50000"/>
                  </a:schemeClr>
                </a:solidFill>
              </a:rPr>
              <a:t>Delivery</a:t>
            </a:r>
          </a:p>
          <a:p>
            <a:pPr marL="285750" indent="-285750">
              <a:buFont typeface="Arial" panose="020B0604020202020204" pitchFamily="34" charset="0"/>
              <a:buChar char="•"/>
            </a:pPr>
            <a:r>
              <a:rPr lang="en-US" dirty="0">
                <a:solidFill>
                  <a:schemeClr val="tx2">
                    <a:lumMod val="50000"/>
                  </a:schemeClr>
                </a:solidFill>
              </a:rPr>
              <a:t>Services</a:t>
            </a:r>
          </a:p>
          <a:p>
            <a:pPr marL="285750" indent="-285750">
              <a:buFont typeface="Arial" panose="020B0604020202020204" pitchFamily="34" charset="0"/>
              <a:buChar char="•"/>
            </a:pPr>
            <a:r>
              <a:rPr lang="en-US" dirty="0">
                <a:solidFill>
                  <a:schemeClr val="tx2">
                    <a:lumMod val="50000"/>
                  </a:schemeClr>
                </a:solidFill>
              </a:rPr>
              <a:t>Cache</a:t>
            </a:r>
          </a:p>
          <a:p>
            <a:pPr marL="285750" indent="-285750">
              <a:buFont typeface="Arial" panose="020B0604020202020204" pitchFamily="34" charset="0"/>
              <a:buChar char="•"/>
            </a:pPr>
            <a:r>
              <a:rPr lang="en-US" dirty="0">
                <a:solidFill>
                  <a:schemeClr val="tx2">
                    <a:lumMod val="50000"/>
                  </a:schemeClr>
                </a:solidFill>
              </a:rPr>
              <a:t>Packages</a:t>
            </a:r>
          </a:p>
          <a:p>
            <a:r>
              <a:rPr lang="en-US" dirty="0">
                <a:solidFill>
                  <a:schemeClr val="tx2">
                    <a:lumMod val="50000"/>
                  </a:schemeClr>
                </a:solidFill>
              </a:rPr>
              <a:t>Consumer Collected Data</a:t>
            </a:r>
          </a:p>
          <a:p>
            <a:pPr marL="285750" indent="-285750">
              <a:buFont typeface="Arial" panose="020B0604020202020204" pitchFamily="34" charset="0"/>
              <a:buChar char="•"/>
            </a:pPr>
            <a:r>
              <a:rPr lang="en-US" dirty="0">
                <a:solidFill>
                  <a:schemeClr val="tx2">
                    <a:lumMod val="50000"/>
                  </a:schemeClr>
                </a:solidFill>
              </a:rPr>
              <a:t>Update with correction </a:t>
            </a:r>
          </a:p>
          <a:p>
            <a:pPr marL="285750" indent="-285750">
              <a:buFont typeface="Arial" panose="020B0604020202020204" pitchFamily="34" charset="0"/>
              <a:buChar char="•"/>
            </a:pPr>
            <a:r>
              <a:rPr lang="en-US" dirty="0">
                <a:solidFill>
                  <a:schemeClr val="tx2">
                    <a:lumMod val="50000"/>
                  </a:schemeClr>
                </a:solidFill>
              </a:rPr>
              <a:t>Add new POIs</a:t>
            </a:r>
          </a:p>
        </p:txBody>
      </p:sp>
      <p:sp>
        <p:nvSpPr>
          <p:cNvPr id="8" name="TextBox 7">
            <a:extLst>
              <a:ext uri="{FF2B5EF4-FFF2-40B4-BE49-F238E27FC236}">
                <a16:creationId xmlns:a16="http://schemas.microsoft.com/office/drawing/2014/main" id="{E37B4F56-9333-4924-8B3C-F03A43C8452A}"/>
              </a:ext>
            </a:extLst>
          </p:cNvPr>
          <p:cNvSpPr txBox="1"/>
          <p:nvPr/>
        </p:nvSpPr>
        <p:spPr>
          <a:xfrm>
            <a:off x="1415247" y="1385050"/>
            <a:ext cx="2584972" cy="646331"/>
          </a:xfrm>
          <a:prstGeom prst="rect">
            <a:avLst/>
          </a:prstGeom>
          <a:noFill/>
        </p:spPr>
        <p:txBody>
          <a:bodyPr wrap="square" rtlCol="0">
            <a:spAutoFit/>
          </a:bodyPr>
          <a:lstStyle/>
          <a:p>
            <a:pPr algn="ctr"/>
            <a:r>
              <a:rPr lang="en-US" b="1" dirty="0"/>
              <a:t>Geospatial Data</a:t>
            </a:r>
          </a:p>
          <a:p>
            <a:pPr algn="ctr"/>
            <a:r>
              <a:rPr lang="en-US" b="1" dirty="0"/>
              <a:t>Preparation  &amp; Collection</a:t>
            </a:r>
          </a:p>
        </p:txBody>
      </p:sp>
      <p:sp>
        <p:nvSpPr>
          <p:cNvPr id="9" name="TextBox 8">
            <a:extLst>
              <a:ext uri="{FF2B5EF4-FFF2-40B4-BE49-F238E27FC236}">
                <a16:creationId xmlns:a16="http://schemas.microsoft.com/office/drawing/2014/main" id="{A705551F-6E4C-49D3-A9E8-D25B68D0B899}"/>
              </a:ext>
            </a:extLst>
          </p:cNvPr>
          <p:cNvSpPr txBox="1"/>
          <p:nvPr/>
        </p:nvSpPr>
        <p:spPr>
          <a:xfrm>
            <a:off x="1108710" y="266823"/>
            <a:ext cx="9784079" cy="830997"/>
          </a:xfrm>
          <a:prstGeom prst="rect">
            <a:avLst/>
          </a:prstGeom>
          <a:noFill/>
        </p:spPr>
        <p:txBody>
          <a:bodyPr wrap="square" rtlCol="0">
            <a:spAutoFit/>
          </a:bodyPr>
          <a:lstStyle/>
          <a:p>
            <a:pPr algn="ctr"/>
            <a:r>
              <a:rPr lang="en-US" sz="2400" b="1" dirty="0"/>
              <a:t>Use Case: Intuitive Situational Awareness/Understanding</a:t>
            </a:r>
          </a:p>
          <a:p>
            <a:pPr algn="ctr"/>
            <a:r>
              <a:rPr lang="en-US" sz="2400" b="1" dirty="0"/>
              <a:t>Roll: Geospatial Producer (Geospatial Tech/Provisioner)</a:t>
            </a:r>
          </a:p>
        </p:txBody>
      </p:sp>
      <p:sp>
        <p:nvSpPr>
          <p:cNvPr id="10" name="TextBox 9">
            <a:extLst>
              <a:ext uri="{FF2B5EF4-FFF2-40B4-BE49-F238E27FC236}">
                <a16:creationId xmlns:a16="http://schemas.microsoft.com/office/drawing/2014/main" id="{3F34F148-2263-4A82-8548-1B692530D52C}"/>
              </a:ext>
            </a:extLst>
          </p:cNvPr>
          <p:cNvSpPr txBox="1"/>
          <p:nvPr/>
        </p:nvSpPr>
        <p:spPr>
          <a:xfrm>
            <a:off x="7093120" y="1385050"/>
            <a:ext cx="3039208" cy="646331"/>
          </a:xfrm>
          <a:prstGeom prst="rect">
            <a:avLst/>
          </a:prstGeom>
          <a:noFill/>
        </p:spPr>
        <p:txBody>
          <a:bodyPr wrap="square" rtlCol="0">
            <a:spAutoFit/>
          </a:bodyPr>
          <a:lstStyle/>
          <a:p>
            <a:pPr algn="ctr"/>
            <a:r>
              <a:rPr lang="en-US" b="1" dirty="0"/>
              <a:t>Visualization</a:t>
            </a:r>
          </a:p>
          <a:p>
            <a:pPr algn="ctr"/>
            <a:r>
              <a:rPr lang="en-US" b="1" dirty="0"/>
              <a:t>Portrayal and Details</a:t>
            </a:r>
          </a:p>
        </p:txBody>
      </p:sp>
    </p:spTree>
    <p:extLst>
      <p:ext uri="{BB962C8B-B14F-4D97-AF65-F5344CB8AC3E}">
        <p14:creationId xmlns:p14="http://schemas.microsoft.com/office/powerpoint/2010/main" val="6610997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BD56D23-C508-4084-B3AE-13D8F4AC0154}"/>
              </a:ext>
            </a:extLst>
          </p:cNvPr>
          <p:cNvSpPr/>
          <p:nvPr/>
        </p:nvSpPr>
        <p:spPr>
          <a:xfrm>
            <a:off x="6657680" y="2151307"/>
            <a:ext cx="5033912" cy="3928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2">
                  <a:lumMod val="50000"/>
                </a:schemeClr>
              </a:solidFill>
            </a:endParaRPr>
          </a:p>
          <a:p>
            <a:r>
              <a:rPr lang="en-US" dirty="0">
                <a:solidFill>
                  <a:schemeClr val="tx2">
                    <a:lumMod val="50000"/>
                  </a:schemeClr>
                </a:solidFill>
              </a:rPr>
              <a:t>Style File Generation </a:t>
            </a:r>
          </a:p>
          <a:p>
            <a:pPr marL="285750" indent="-285750">
              <a:buFont typeface="Arial" panose="020B0604020202020204" pitchFamily="34" charset="0"/>
              <a:buChar char="•"/>
            </a:pPr>
            <a:r>
              <a:rPr lang="en-US" dirty="0">
                <a:solidFill>
                  <a:schemeClr val="tx2">
                    <a:lumMod val="50000"/>
                  </a:schemeClr>
                </a:solidFill>
              </a:rPr>
              <a:t>Link data to Symbology</a:t>
            </a:r>
          </a:p>
          <a:p>
            <a:pPr marL="285750" indent="-285750">
              <a:buFont typeface="Arial" panose="020B0604020202020204" pitchFamily="34" charset="0"/>
              <a:buChar char="•"/>
            </a:pPr>
            <a:r>
              <a:rPr lang="en-US" dirty="0">
                <a:solidFill>
                  <a:schemeClr val="tx2">
                    <a:lumMod val="50000"/>
                  </a:schemeClr>
                </a:solidFill>
              </a:rPr>
              <a:t>Simplified linking of data to symbols</a:t>
            </a:r>
          </a:p>
          <a:p>
            <a:pPr marL="285750" indent="-285750">
              <a:buFont typeface="Arial" panose="020B0604020202020204" pitchFamily="34" charset="0"/>
              <a:buChar char="•"/>
            </a:pPr>
            <a:r>
              <a:rPr lang="en-US" dirty="0">
                <a:solidFill>
                  <a:schemeClr val="tx2">
                    <a:lumMod val="50000"/>
                  </a:schemeClr>
                </a:solidFill>
              </a:rPr>
              <a:t>Simplified linking labels to Data</a:t>
            </a:r>
          </a:p>
          <a:p>
            <a:pPr marL="285750" indent="-285750">
              <a:buFont typeface="Arial" panose="020B0604020202020204" pitchFamily="34" charset="0"/>
              <a:buChar char="•"/>
            </a:pPr>
            <a:r>
              <a:rPr lang="en-US" dirty="0">
                <a:solidFill>
                  <a:schemeClr val="tx2">
                    <a:lumMod val="50000"/>
                  </a:schemeClr>
                </a:solidFill>
              </a:rPr>
              <a:t>Label – Pre-processing</a:t>
            </a:r>
          </a:p>
          <a:p>
            <a:pPr marL="285750" indent="-285750">
              <a:buFont typeface="Arial" panose="020B0604020202020204" pitchFamily="34" charset="0"/>
              <a:buChar char="•"/>
            </a:pPr>
            <a:r>
              <a:rPr lang="en-US" dirty="0">
                <a:solidFill>
                  <a:schemeClr val="tx2">
                    <a:lumMod val="50000"/>
                  </a:schemeClr>
                </a:solidFill>
              </a:rPr>
              <a:t>Scale Based Filtering</a:t>
            </a:r>
          </a:p>
          <a:p>
            <a:pPr marL="285750" indent="-285750">
              <a:buFont typeface="Arial" panose="020B0604020202020204" pitchFamily="34" charset="0"/>
              <a:buChar char="•"/>
            </a:pPr>
            <a:r>
              <a:rPr lang="en-US" dirty="0">
                <a:solidFill>
                  <a:schemeClr val="tx2">
                    <a:lumMod val="50000"/>
                  </a:schemeClr>
                </a:solidFill>
              </a:rPr>
              <a:t>Prioritization of popup displayed attributes</a:t>
            </a:r>
          </a:p>
          <a:p>
            <a:pPr marL="285750" indent="-285750">
              <a:buFont typeface="Arial" panose="020B0604020202020204" pitchFamily="34" charset="0"/>
              <a:buChar char="•"/>
            </a:pPr>
            <a:r>
              <a:rPr lang="en-US" dirty="0">
                <a:solidFill>
                  <a:schemeClr val="tx2">
                    <a:lumMod val="50000"/>
                  </a:schemeClr>
                </a:solidFill>
              </a:rPr>
              <a:t>Rendering Order</a:t>
            </a:r>
            <a:endParaRPr lang="en-US" dirty="0"/>
          </a:p>
          <a:p>
            <a:r>
              <a:rPr lang="en-US" dirty="0">
                <a:solidFill>
                  <a:schemeClr val="tx2">
                    <a:lumMod val="50000"/>
                  </a:schemeClr>
                </a:solidFill>
              </a:rPr>
              <a:t>POI Service with style options</a:t>
            </a:r>
          </a:p>
          <a:p>
            <a:pPr marL="285750" indent="-285750">
              <a:buFont typeface="Arial" panose="020B0604020202020204" pitchFamily="34" charset="0"/>
              <a:buChar char="•"/>
            </a:pPr>
            <a:r>
              <a:rPr lang="en-US" dirty="0">
                <a:solidFill>
                  <a:schemeClr val="tx2">
                    <a:lumMod val="50000"/>
                  </a:schemeClr>
                </a:solidFill>
              </a:rPr>
              <a:t>Toggle – All, Sub Group, Single Type, Label</a:t>
            </a:r>
          </a:p>
          <a:p>
            <a:pPr marL="285750" indent="-285750">
              <a:buFont typeface="Arial" panose="020B0604020202020204" pitchFamily="34" charset="0"/>
              <a:buChar char="•"/>
            </a:pPr>
            <a:r>
              <a:rPr lang="en-US" dirty="0">
                <a:solidFill>
                  <a:schemeClr val="tx2">
                    <a:lumMod val="50000"/>
                  </a:schemeClr>
                </a:solidFill>
              </a:rPr>
              <a:t>Filter – Type</a:t>
            </a:r>
          </a:p>
          <a:p>
            <a:pPr marL="285750" indent="-285750">
              <a:buFont typeface="Arial" panose="020B0604020202020204" pitchFamily="34" charset="0"/>
              <a:buChar char="•"/>
            </a:pPr>
            <a:r>
              <a:rPr lang="en-US" dirty="0">
                <a:solidFill>
                  <a:schemeClr val="tx2">
                    <a:lumMod val="50000"/>
                  </a:schemeClr>
                </a:solidFill>
              </a:rPr>
              <a:t>Select and Expand popup</a:t>
            </a:r>
          </a:p>
          <a:p>
            <a:pPr marL="285750" indent="-285750">
              <a:buFont typeface="Arial" panose="020B0604020202020204" pitchFamily="34" charset="0"/>
              <a:buChar char="•"/>
            </a:pPr>
            <a:r>
              <a:rPr lang="en-US" dirty="0">
                <a:solidFill>
                  <a:schemeClr val="tx2">
                    <a:lumMod val="50000"/>
                  </a:schemeClr>
                </a:solidFill>
              </a:rPr>
              <a:t>Change Style</a:t>
            </a:r>
          </a:p>
          <a:p>
            <a:pPr marL="285750" indent="-285750">
              <a:buFont typeface="Arial" panose="020B0604020202020204" pitchFamily="34" charset="0"/>
              <a:buChar char="•"/>
            </a:pPr>
            <a:r>
              <a:rPr lang="en-US" dirty="0">
                <a:solidFill>
                  <a:schemeClr val="tx2">
                    <a:lumMod val="50000"/>
                  </a:schemeClr>
                </a:solidFill>
              </a:rPr>
              <a:t>Import Style</a:t>
            </a:r>
          </a:p>
          <a:p>
            <a:r>
              <a:rPr lang="en-US" dirty="0">
                <a:solidFill>
                  <a:schemeClr val="tx2">
                    <a:lumMod val="50000"/>
                  </a:schemeClr>
                </a:solidFill>
              </a:rPr>
              <a:t>Share Style - Export/Package/Reference</a:t>
            </a:r>
          </a:p>
        </p:txBody>
      </p:sp>
      <p:sp>
        <p:nvSpPr>
          <p:cNvPr id="6" name="Rectangle 5">
            <a:extLst>
              <a:ext uri="{FF2B5EF4-FFF2-40B4-BE49-F238E27FC236}">
                <a16:creationId xmlns:a16="http://schemas.microsoft.com/office/drawing/2014/main" id="{33F64311-6661-4A0E-A63D-12F9DBAEB92A}"/>
              </a:ext>
            </a:extLst>
          </p:cNvPr>
          <p:cNvSpPr/>
          <p:nvPr/>
        </p:nvSpPr>
        <p:spPr>
          <a:xfrm>
            <a:off x="1057420" y="2164991"/>
            <a:ext cx="4476901" cy="39287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dirty="0">
                <a:solidFill>
                  <a:schemeClr val="tx2">
                    <a:lumMod val="50000"/>
                  </a:schemeClr>
                </a:solidFill>
              </a:rPr>
              <a:t>Tools, Workflows, Best practices</a:t>
            </a:r>
          </a:p>
          <a:p>
            <a:pPr marL="285750" indent="-285750">
              <a:buFont typeface="Arial" panose="020B0604020202020204" pitchFamily="34" charset="0"/>
              <a:buChar char="•"/>
            </a:pPr>
            <a:r>
              <a:rPr lang="en-US" dirty="0">
                <a:solidFill>
                  <a:schemeClr val="tx2">
                    <a:lumMod val="50000"/>
                  </a:schemeClr>
                </a:solidFill>
              </a:rPr>
              <a:t>POI Dataset Generation</a:t>
            </a:r>
          </a:p>
          <a:p>
            <a:pPr marL="285750" indent="-285750">
              <a:buFont typeface="Arial" panose="020B0604020202020204" pitchFamily="34" charset="0"/>
              <a:buChar char="•"/>
            </a:pPr>
            <a:r>
              <a:rPr lang="en-US" dirty="0">
                <a:solidFill>
                  <a:schemeClr val="tx2">
                    <a:lumMod val="50000"/>
                  </a:schemeClr>
                </a:solidFill>
              </a:rPr>
              <a:t>Extricate POI from complex data models</a:t>
            </a:r>
          </a:p>
          <a:p>
            <a:pPr marL="285750" indent="-285750">
              <a:buFont typeface="Arial" panose="020B0604020202020204" pitchFamily="34" charset="0"/>
              <a:buChar char="•"/>
            </a:pPr>
            <a:r>
              <a:rPr lang="en-US" dirty="0">
                <a:solidFill>
                  <a:schemeClr val="tx2">
                    <a:lumMod val="50000"/>
                  </a:schemeClr>
                </a:solidFill>
              </a:rPr>
              <a:t>Cleaning/Filtering/Aggregating</a:t>
            </a:r>
          </a:p>
          <a:p>
            <a:r>
              <a:rPr lang="en-US" dirty="0">
                <a:solidFill>
                  <a:schemeClr val="tx2">
                    <a:lumMod val="50000"/>
                  </a:schemeClr>
                </a:solidFill>
              </a:rPr>
              <a:t>Metadata – Settings/Population and Export</a:t>
            </a:r>
          </a:p>
          <a:p>
            <a:pPr marL="171450" indent="-171450">
              <a:buFont typeface="Arial" panose="020B0604020202020204" pitchFamily="34" charset="0"/>
              <a:buChar char="•"/>
            </a:pPr>
            <a:r>
              <a:rPr lang="en-US" dirty="0">
                <a:solidFill>
                  <a:schemeClr val="tx2">
                    <a:lumMod val="50000"/>
                  </a:schemeClr>
                </a:solidFill>
              </a:rPr>
              <a:t>Manage Default Security Settings</a:t>
            </a:r>
          </a:p>
          <a:p>
            <a:pPr marL="171450" indent="-171450">
              <a:buFont typeface="Arial" panose="020B0604020202020204" pitchFamily="34" charset="0"/>
              <a:buChar char="•"/>
            </a:pPr>
            <a:r>
              <a:rPr lang="en-US" dirty="0">
                <a:solidFill>
                  <a:schemeClr val="tx2">
                    <a:lumMod val="50000"/>
                  </a:schemeClr>
                </a:solidFill>
              </a:rPr>
              <a:t>Populate/Package/Transmit Metadata</a:t>
            </a:r>
          </a:p>
          <a:p>
            <a:pPr marL="171450" indent="-171450">
              <a:buFont typeface="Arial" panose="020B0604020202020204" pitchFamily="34" charset="0"/>
              <a:buChar char="•"/>
            </a:pPr>
            <a:r>
              <a:rPr lang="en-US" dirty="0">
                <a:solidFill>
                  <a:schemeClr val="tx2">
                    <a:lumMod val="50000"/>
                  </a:schemeClr>
                </a:solidFill>
              </a:rPr>
              <a:t>Permissions based Provisioning</a:t>
            </a:r>
          </a:p>
          <a:p>
            <a:pPr marL="171450" indent="-171450">
              <a:buFont typeface="Arial" panose="020B0604020202020204" pitchFamily="34" charset="0"/>
              <a:buChar char="•"/>
            </a:pPr>
            <a:r>
              <a:rPr lang="en-US" dirty="0">
                <a:solidFill>
                  <a:schemeClr val="tx2">
                    <a:lumMod val="50000"/>
                  </a:schemeClr>
                </a:solidFill>
              </a:rPr>
              <a:t>Security Based Filtering</a:t>
            </a:r>
          </a:p>
          <a:p>
            <a:endParaRPr lang="en-US" dirty="0">
              <a:solidFill>
                <a:schemeClr val="tx2">
                  <a:lumMod val="50000"/>
                </a:schemeClr>
              </a:solidFill>
            </a:endParaRPr>
          </a:p>
          <a:p>
            <a:pPr lvl="1"/>
            <a:endParaRPr lang="en-US" sz="1400" dirty="0"/>
          </a:p>
        </p:txBody>
      </p:sp>
      <p:sp>
        <p:nvSpPr>
          <p:cNvPr id="7" name="TextBox 6">
            <a:extLst>
              <a:ext uri="{FF2B5EF4-FFF2-40B4-BE49-F238E27FC236}">
                <a16:creationId xmlns:a16="http://schemas.microsoft.com/office/drawing/2014/main" id="{44AE5D53-E22E-4945-BB83-26B047FCC45C}"/>
              </a:ext>
            </a:extLst>
          </p:cNvPr>
          <p:cNvSpPr txBox="1"/>
          <p:nvPr/>
        </p:nvSpPr>
        <p:spPr>
          <a:xfrm>
            <a:off x="7354755" y="1271228"/>
            <a:ext cx="2644922" cy="646331"/>
          </a:xfrm>
          <a:prstGeom prst="rect">
            <a:avLst/>
          </a:prstGeom>
          <a:noFill/>
        </p:spPr>
        <p:txBody>
          <a:bodyPr wrap="square" rtlCol="0">
            <a:spAutoFit/>
          </a:bodyPr>
          <a:lstStyle/>
          <a:p>
            <a:pPr algn="ctr"/>
            <a:r>
              <a:rPr lang="en-US" b="1" dirty="0"/>
              <a:t>Visualization</a:t>
            </a:r>
          </a:p>
          <a:p>
            <a:pPr algn="ctr"/>
            <a:r>
              <a:rPr lang="en-US" b="1" dirty="0"/>
              <a:t>Portrayal and Details</a:t>
            </a:r>
          </a:p>
        </p:txBody>
      </p:sp>
      <p:sp>
        <p:nvSpPr>
          <p:cNvPr id="9" name="TextBox 8">
            <a:extLst>
              <a:ext uri="{FF2B5EF4-FFF2-40B4-BE49-F238E27FC236}">
                <a16:creationId xmlns:a16="http://schemas.microsoft.com/office/drawing/2014/main" id="{A705551F-6E4C-49D3-A9E8-D25B68D0B899}"/>
              </a:ext>
            </a:extLst>
          </p:cNvPr>
          <p:cNvSpPr txBox="1"/>
          <p:nvPr/>
        </p:nvSpPr>
        <p:spPr>
          <a:xfrm>
            <a:off x="1363010" y="362396"/>
            <a:ext cx="9465979" cy="830997"/>
          </a:xfrm>
          <a:prstGeom prst="rect">
            <a:avLst/>
          </a:prstGeom>
          <a:noFill/>
        </p:spPr>
        <p:txBody>
          <a:bodyPr wrap="square" rtlCol="0">
            <a:spAutoFit/>
          </a:bodyPr>
          <a:lstStyle/>
          <a:p>
            <a:pPr algn="ctr"/>
            <a:r>
              <a:rPr lang="en-US" sz="2400" b="1" dirty="0"/>
              <a:t>Use case: Intuitive Situational Awareness/Understanding</a:t>
            </a:r>
          </a:p>
          <a:p>
            <a:pPr algn="ctr"/>
            <a:r>
              <a:rPr lang="en-US" sz="2400" b="1" dirty="0"/>
              <a:t>Role: Geospatial Producer System Developer </a:t>
            </a:r>
          </a:p>
        </p:txBody>
      </p:sp>
      <p:sp>
        <p:nvSpPr>
          <p:cNvPr id="10" name="TextBox 9">
            <a:extLst>
              <a:ext uri="{FF2B5EF4-FFF2-40B4-BE49-F238E27FC236}">
                <a16:creationId xmlns:a16="http://schemas.microsoft.com/office/drawing/2014/main" id="{C424410B-AA6E-413B-8278-15661D4B7E25}"/>
              </a:ext>
            </a:extLst>
          </p:cNvPr>
          <p:cNvSpPr txBox="1"/>
          <p:nvPr/>
        </p:nvSpPr>
        <p:spPr>
          <a:xfrm>
            <a:off x="1703770" y="1271228"/>
            <a:ext cx="2584972" cy="646331"/>
          </a:xfrm>
          <a:prstGeom prst="rect">
            <a:avLst/>
          </a:prstGeom>
          <a:noFill/>
        </p:spPr>
        <p:txBody>
          <a:bodyPr wrap="square" rtlCol="0">
            <a:spAutoFit/>
          </a:bodyPr>
          <a:lstStyle/>
          <a:p>
            <a:pPr algn="ctr"/>
            <a:r>
              <a:rPr lang="en-US" b="1" dirty="0"/>
              <a:t>Geospatial Data</a:t>
            </a:r>
          </a:p>
          <a:p>
            <a:pPr algn="ctr"/>
            <a:r>
              <a:rPr lang="en-US" b="1" dirty="0"/>
              <a:t>Preparation  &amp; Collection</a:t>
            </a:r>
          </a:p>
        </p:txBody>
      </p:sp>
    </p:spTree>
    <p:extLst>
      <p:ext uri="{BB962C8B-B14F-4D97-AF65-F5344CB8AC3E}">
        <p14:creationId xmlns:p14="http://schemas.microsoft.com/office/powerpoint/2010/main" val="18687848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10439</TotalTime>
  <Words>1325</Words>
  <Application>Microsoft Office PowerPoint</Application>
  <PresentationFormat>Widescreen</PresentationFormat>
  <Paragraphs>310</Paragraphs>
  <Slides>11</Slides>
  <Notes>2</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11</vt:i4>
      </vt:variant>
    </vt:vector>
  </HeadingPairs>
  <TitlesOfParts>
    <vt:vector size="19" baseType="lpstr">
      <vt:lpstr> Arial</vt:lpstr>
      <vt:lpstr>Arial</vt:lpstr>
      <vt:lpstr>Calibri</vt:lpstr>
      <vt:lpstr>Calibri Light</vt:lpstr>
      <vt:lpstr>Office Theme</vt:lpstr>
      <vt:lpstr>1_Office Theme</vt:lpstr>
      <vt:lpstr>1_Custom Design</vt:lpstr>
      <vt:lpstr>2_Office Theme</vt:lpstr>
      <vt:lpstr>PowerPoint Presentation</vt:lpstr>
      <vt:lpstr>Summary</vt:lpstr>
      <vt:lpstr>Use Case: Situational Awareness</vt:lpstr>
      <vt:lpstr>PowerPoint Presentation</vt:lpstr>
      <vt:lpstr>Prototype Concept</vt:lpstr>
      <vt:lpstr>PowerPoint Presentation</vt:lpstr>
      <vt:lpstr>PowerPoint Presentation</vt:lpstr>
      <vt:lpstr>PowerPoint Presentation</vt:lpstr>
      <vt:lpstr>PowerPoint Presentation</vt:lpstr>
      <vt:lpstr>PowerPoint Presentation</vt:lpstr>
      <vt:lpstr>PowerPoint Presentation</vt:lpstr>
    </vt:vector>
  </TitlesOfParts>
  <Company>United States Army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S1PA9JJA</dc:creator>
  <cp:lastModifiedBy>Kreck, Joetta L CIV USARMY CEAGC (USA)</cp:lastModifiedBy>
  <cp:revision>372</cp:revision>
  <cp:lastPrinted>2018-02-14T14:26:18Z</cp:lastPrinted>
  <dcterms:created xsi:type="dcterms:W3CDTF">2016-07-14T19:42:17Z</dcterms:created>
  <dcterms:modified xsi:type="dcterms:W3CDTF">2022-02-28T22:15:42Z</dcterms:modified>
</cp:coreProperties>
</file>

<file path=docProps/thumbnail.jpeg>
</file>